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60" r:id="rId4"/>
    <p:sldId id="263" r:id="rId5"/>
    <p:sldId id="264" r:id="rId6"/>
    <p:sldId id="444" r:id="rId7"/>
    <p:sldId id="445" r:id="rId8"/>
    <p:sldId id="446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8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447" r:id="rId33"/>
    <p:sldId id="448" r:id="rId34"/>
    <p:sldId id="449" r:id="rId35"/>
    <p:sldId id="451" r:id="rId36"/>
    <p:sldId id="452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453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442" r:id="rId10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3692"/>
  </p:normalViewPr>
  <p:slideViewPr>
    <p:cSldViewPr snapToGrid="0" snapToObjects="1">
      <p:cViewPr varScale="1">
        <p:scale>
          <a:sx n="27" d="100"/>
          <a:sy n="27" d="100"/>
        </p:scale>
        <p:origin x="-90" y="-35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18"/>
  <c:chart>
    <c:autoTitleDeleted val="1"/>
    <c:view3D>
      <c:rotX val="7"/>
      <c:hPercent val="26"/>
      <c:rotY val="0"/>
      <c:depthPercent val="31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254000" dir="7320000" algn="tl">
                <a:srgbClr val="000000">
                  <a:alpha val="55000"/>
                </a:srgbClr>
              </a:outerShdw>
            </a:effectLst>
            <a:sp3d prstMaterial="matte"/>
          </c:spPr>
          <c:invertIfNegative val="0"/>
          <c:cat>
            <c:strRef>
              <c:f>Sheet1!$B$1:$F$1</c:f>
              <c:strCache>
                <c:ptCount val="5"/>
                <c:pt idx="0">
                  <c:v>三大要素</c:v>
                </c:pt>
                <c:pt idx="1">
                  <c:v>信息技术</c:v>
                </c:pt>
                <c:pt idx="2">
                  <c:v>现代信息技术内容</c:v>
                </c:pt>
                <c:pt idx="3">
                  <c:v>现代信息技术特点</c:v>
                </c:pt>
                <c:pt idx="4">
                  <c:v>信息革命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9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shape val="box"/>
        <c:axId val="38916480"/>
        <c:axId val="38918016"/>
        <c:axId val="40378816"/>
      </c:bar3DChart>
      <c:catAx>
        <c:axId val="389164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zh-CN"/>
          </a:p>
        </c:txPr>
        <c:crossAx val="38918016"/>
        <c:crosses val="autoZero"/>
        <c:auto val="1"/>
        <c:lblAlgn val="ctr"/>
        <c:lblOffset val="100"/>
        <c:noMultiLvlLbl val="1"/>
      </c:catAx>
      <c:valAx>
        <c:axId val="38918016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zh-CN"/>
          </a:p>
        </c:txPr>
        <c:crossAx val="38916480"/>
        <c:crosses val="autoZero"/>
        <c:crossBetween val="between"/>
        <c:majorUnit val="2.25"/>
        <c:minorUnit val="1.125"/>
      </c:valAx>
      <c:serAx>
        <c:axId val="4037881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38918016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18"/>
  <c:chart>
    <c:autoTitleDeleted val="1"/>
    <c:view3D>
      <c:rotX val="3"/>
      <c:hPercent val="26"/>
      <c:rotY val="358"/>
      <c:depthPercent val="31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区域 1</c:v>
                </c:pt>
              </c:strCache>
            </c:strRef>
          </c:tx>
          <c:spPr>
            <a:solidFill>
              <a:schemeClr val="accent1">
                <a:lumOff val="16847"/>
              </a:schemeClr>
            </a:solidFill>
            <a:ln w="12700" cap="flat">
              <a:noFill/>
              <a:miter lim="400000"/>
            </a:ln>
            <a:effectLst>
              <a:outerShdw blurRad="254000" dir="7320000" algn="tl">
                <a:srgbClr val="000000">
                  <a:alpha val="55000"/>
                </a:srgbClr>
              </a:outerShdw>
            </a:effectLst>
            <a:sp3d prstMaterial="matte"/>
          </c:spPr>
          <c:invertIfNegative val="0"/>
          <c:cat>
            <c:strRef>
              <c:f>Sheet1!$B$1:$F$1</c:f>
              <c:strCache>
                <c:ptCount val="5"/>
                <c:pt idx="0">
                  <c:v>理解</c:v>
                </c:pt>
                <c:pt idx="1">
                  <c:v>定义</c:v>
                </c:pt>
                <c:pt idx="2">
                  <c:v>国家信息化</c:v>
                </c:pt>
                <c:pt idx="3">
                  <c:v>信息产业</c:v>
                </c:pt>
                <c:pt idx="4">
                  <c:v>信息社会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4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shape val="box"/>
        <c:axId val="323559424"/>
        <c:axId val="323560960"/>
        <c:axId val="219589248"/>
      </c:bar3DChart>
      <c:catAx>
        <c:axId val="3235594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zh-CN"/>
          </a:p>
        </c:txPr>
        <c:crossAx val="323560960"/>
        <c:crosses val="autoZero"/>
        <c:auto val="1"/>
        <c:lblAlgn val="ctr"/>
        <c:lblOffset val="100"/>
        <c:noMultiLvlLbl val="1"/>
      </c:catAx>
      <c:valAx>
        <c:axId val="32356096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zh-CN"/>
          </a:p>
        </c:txPr>
        <c:crossAx val="323559424"/>
        <c:crosses val="autoZero"/>
        <c:crossBetween val="between"/>
        <c:majorUnit val="1.25"/>
        <c:minorUnit val="0.625"/>
      </c:valAx>
      <c:serAx>
        <c:axId val="219589248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crossAx val="323560960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85415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线条"/>
          <p:cNvSpPr/>
          <p:nvPr/>
        </p:nvSpPr>
        <p:spPr>
          <a:xfrm flipV="1">
            <a:off x="409803" y="212945"/>
            <a:ext cx="1" cy="13036110"/>
          </a:xfrm>
          <a:prstGeom prst="line">
            <a:avLst/>
          </a:prstGeom>
          <a:ln w="50800">
            <a:solidFill>
              <a:srgbClr val="D5D5D5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3" name="线条"/>
          <p:cNvSpPr/>
          <p:nvPr/>
        </p:nvSpPr>
        <p:spPr>
          <a:xfrm flipV="1">
            <a:off x="23937824" y="212945"/>
            <a:ext cx="1" cy="13036110"/>
          </a:xfrm>
          <a:prstGeom prst="line">
            <a:avLst/>
          </a:prstGeom>
          <a:ln w="50800">
            <a:solidFill>
              <a:srgbClr val="D5D5D5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4" name="线条"/>
          <p:cNvSpPr/>
          <p:nvPr/>
        </p:nvSpPr>
        <p:spPr>
          <a:xfrm flipH="1" flipV="1">
            <a:off x="394445" y="255876"/>
            <a:ext cx="23595110" cy="1"/>
          </a:xfrm>
          <a:prstGeom prst="line">
            <a:avLst/>
          </a:prstGeom>
          <a:ln w="50800">
            <a:solidFill>
              <a:srgbClr val="D5D5D5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5" name="线条"/>
          <p:cNvSpPr/>
          <p:nvPr/>
        </p:nvSpPr>
        <p:spPr>
          <a:xfrm rot="10800000">
            <a:off x="13505208" y="13268914"/>
            <a:ext cx="10449388" cy="28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54" extrusionOk="0">
                <a:moveTo>
                  <a:pt x="0" y="19554"/>
                </a:moveTo>
                <a:cubicBezTo>
                  <a:pt x="4218" y="4280"/>
                  <a:pt x="8436" y="-2046"/>
                  <a:pt x="12655" y="577"/>
                </a:cubicBezTo>
                <a:cubicBezTo>
                  <a:pt x="15636" y="2431"/>
                  <a:pt x="18618" y="8757"/>
                  <a:pt x="21600" y="19554"/>
                </a:cubicBezTo>
              </a:path>
            </a:pathLst>
          </a:custGeom>
          <a:ln w="50800">
            <a:solidFill>
              <a:srgbClr val="D5D5D5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6" name="Chapter One"/>
          <p:cNvSpPr txBox="1"/>
          <p:nvPr/>
        </p:nvSpPr>
        <p:spPr>
          <a:xfrm>
            <a:off x="10949483" y="12959249"/>
            <a:ext cx="244866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Chapter One</a:t>
            </a:r>
          </a:p>
        </p:txBody>
      </p:sp>
      <p:sp>
        <p:nvSpPr>
          <p:cNvPr id="117" name="线条"/>
          <p:cNvSpPr/>
          <p:nvPr/>
        </p:nvSpPr>
        <p:spPr>
          <a:xfrm rot="10800000">
            <a:off x="393034" y="13268914"/>
            <a:ext cx="10449387" cy="28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54" extrusionOk="0">
                <a:moveTo>
                  <a:pt x="0" y="19554"/>
                </a:moveTo>
                <a:cubicBezTo>
                  <a:pt x="4218" y="4280"/>
                  <a:pt x="8436" y="-2046"/>
                  <a:pt x="12655" y="577"/>
                </a:cubicBezTo>
                <a:cubicBezTo>
                  <a:pt x="15636" y="2431"/>
                  <a:pt x="18618" y="8757"/>
                  <a:pt x="21600" y="19554"/>
                </a:cubicBezTo>
              </a:path>
            </a:pathLst>
          </a:custGeom>
          <a:ln w="50800">
            <a:solidFill>
              <a:srgbClr val="D5D5D5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像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5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hyperlink" Target="https://baike.baidu.com/item/%E5%8D%8A%E5%AF%BC%E4%BD%93%E5%99%A8%E4%BB%B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baike.baidu.com/item/%E9%9B%86%E6%88%90%E7%94%B5%E8%B7%AF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4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4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信息资源管理"/>
          <p:cNvSpPr txBox="1"/>
          <p:nvPr/>
        </p:nvSpPr>
        <p:spPr>
          <a:xfrm>
            <a:off x="6953919" y="5136525"/>
            <a:ext cx="10442576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35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信息资源管理</a:t>
            </a:r>
          </a:p>
        </p:txBody>
      </p:sp>
      <p:sp>
        <p:nvSpPr>
          <p:cNvPr id="129" name="Management of Information Resource"/>
          <p:cNvSpPr txBox="1"/>
          <p:nvPr/>
        </p:nvSpPr>
        <p:spPr>
          <a:xfrm>
            <a:off x="6398890" y="7377031"/>
            <a:ext cx="12094221" cy="945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Management of Information Resource</a:t>
            </a:r>
          </a:p>
        </p:txBody>
      </p:sp>
      <p:sp>
        <p:nvSpPr>
          <p:cNvPr id="130" name="线条"/>
          <p:cNvSpPr/>
          <p:nvPr/>
        </p:nvSpPr>
        <p:spPr>
          <a:xfrm>
            <a:off x="46798" y="4186342"/>
            <a:ext cx="19191141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1" name="线条"/>
          <p:cNvSpPr/>
          <p:nvPr/>
        </p:nvSpPr>
        <p:spPr>
          <a:xfrm>
            <a:off x="5086296" y="9370165"/>
            <a:ext cx="19191141" cy="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信息资源管理"/>
          <p:cNvSpPr txBox="1"/>
          <p:nvPr/>
        </p:nvSpPr>
        <p:spPr>
          <a:xfrm>
            <a:off x="6952526" y="5691575"/>
            <a:ext cx="10442576" cy="1857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35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信息资源管理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屏幕快照 2018-02-25 下午5.36.17.png" descr="屏幕快照 2018-02-25 下午5.36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4880" y="10240"/>
            <a:ext cx="21321998" cy="13114963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第一章总结"/>
          <p:cNvSpPr/>
          <p:nvPr/>
        </p:nvSpPr>
        <p:spPr>
          <a:xfrm>
            <a:off x="443755" y="3371850"/>
            <a:ext cx="967103" cy="69723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第一章总结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2-98f58ba1e7f9ab31cd1c82bc583649e7_hd.jpg" descr="v2-98f58ba1e7f9ab31cd1c82bc583649e7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8559" y="3385925"/>
            <a:ext cx="11877746" cy="831442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信息差"/>
          <p:cNvSpPr/>
          <p:nvPr/>
        </p:nvSpPr>
        <p:spPr>
          <a:xfrm>
            <a:off x="1942044" y="1567416"/>
            <a:ext cx="3960713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12" y="0"/>
                </a:moveTo>
                <a:lnTo>
                  <a:pt x="1588" y="0"/>
                </a:lnTo>
                <a:cubicBezTo>
                  <a:pt x="1133" y="0"/>
                  <a:pt x="902" y="0"/>
                  <a:pt x="656" y="243"/>
                </a:cubicBezTo>
                <a:cubicBezTo>
                  <a:pt x="387" y="548"/>
                  <a:pt x="176" y="1208"/>
                  <a:pt x="78" y="2046"/>
                </a:cubicBezTo>
                <a:cubicBezTo>
                  <a:pt x="0" y="2812"/>
                  <a:pt x="0" y="3533"/>
                  <a:pt x="0" y="4975"/>
                </a:cubicBezTo>
                <a:lnTo>
                  <a:pt x="0" y="16647"/>
                </a:lnTo>
                <a:cubicBezTo>
                  <a:pt x="0" y="18067"/>
                  <a:pt x="0" y="18788"/>
                  <a:pt x="78" y="19554"/>
                </a:cubicBezTo>
                <a:cubicBezTo>
                  <a:pt x="176" y="20392"/>
                  <a:pt x="387" y="21052"/>
                  <a:pt x="656" y="21357"/>
                </a:cubicBezTo>
                <a:cubicBezTo>
                  <a:pt x="902" y="21600"/>
                  <a:pt x="1133" y="21600"/>
                  <a:pt x="1595" y="21600"/>
                </a:cubicBezTo>
                <a:lnTo>
                  <a:pt x="20012" y="21600"/>
                </a:lnTo>
                <a:cubicBezTo>
                  <a:pt x="20467" y="21600"/>
                  <a:pt x="20698" y="21600"/>
                  <a:pt x="20944" y="21357"/>
                </a:cubicBezTo>
                <a:cubicBezTo>
                  <a:pt x="21213" y="21052"/>
                  <a:pt x="21424" y="20392"/>
                  <a:pt x="21522" y="19554"/>
                </a:cubicBezTo>
                <a:cubicBezTo>
                  <a:pt x="21600" y="18788"/>
                  <a:pt x="21600" y="18067"/>
                  <a:pt x="21600" y="16625"/>
                </a:cubicBezTo>
                <a:lnTo>
                  <a:pt x="21600" y="4953"/>
                </a:lnTo>
                <a:cubicBezTo>
                  <a:pt x="21600" y="3533"/>
                  <a:pt x="21600" y="2812"/>
                  <a:pt x="21522" y="2046"/>
                </a:cubicBezTo>
                <a:cubicBezTo>
                  <a:pt x="21424" y="1208"/>
                  <a:pt x="21213" y="548"/>
                  <a:pt x="20944" y="243"/>
                </a:cubicBezTo>
                <a:cubicBezTo>
                  <a:pt x="20698" y="0"/>
                  <a:pt x="20467" y="0"/>
                  <a:pt x="20005" y="0"/>
                </a:cubicBezTo>
                <a:close/>
              </a:path>
            </a:pathLst>
          </a:cu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信息差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信息资源管理学什么"/>
          <p:cNvSpPr/>
          <p:nvPr/>
        </p:nvSpPr>
        <p:spPr>
          <a:xfrm>
            <a:off x="1930032" y="1419248"/>
            <a:ext cx="5829301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信息资源管理学什么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信息资源管理？"/>
          <p:cNvSpPr txBox="1"/>
          <p:nvPr/>
        </p:nvSpPr>
        <p:spPr>
          <a:xfrm>
            <a:off x="4383153" y="3482792"/>
            <a:ext cx="455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信息资源管理？</a:t>
            </a:r>
          </a:p>
        </p:txBody>
      </p:sp>
      <p:sp>
        <p:nvSpPr>
          <p:cNvPr id="192" name="信息资源管理学什么"/>
          <p:cNvSpPr/>
          <p:nvPr/>
        </p:nvSpPr>
        <p:spPr>
          <a:xfrm>
            <a:off x="1930032" y="1419248"/>
            <a:ext cx="5829301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信息资源管理学什么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信息资源管理？"/>
          <p:cNvSpPr txBox="1"/>
          <p:nvPr/>
        </p:nvSpPr>
        <p:spPr>
          <a:xfrm>
            <a:off x="4383153" y="3482792"/>
            <a:ext cx="455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/>
              <a:t>信息资源管理</a:t>
            </a:r>
            <a:r>
              <a:rPr dirty="0"/>
              <a:t>？</a:t>
            </a:r>
          </a:p>
        </p:txBody>
      </p:sp>
      <p:sp>
        <p:nvSpPr>
          <p:cNvPr id="195" name="信息？资源？管理？"/>
          <p:cNvSpPr txBox="1"/>
          <p:nvPr/>
        </p:nvSpPr>
        <p:spPr>
          <a:xfrm>
            <a:off x="4383152" y="5029199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/>
              <a:t>信息？资源？管理</a:t>
            </a:r>
            <a:r>
              <a:rPr dirty="0"/>
              <a:t>？</a:t>
            </a:r>
          </a:p>
        </p:txBody>
      </p:sp>
      <p:sp>
        <p:nvSpPr>
          <p:cNvPr id="196" name="信息资源管理学什么"/>
          <p:cNvSpPr/>
          <p:nvPr/>
        </p:nvSpPr>
        <p:spPr>
          <a:xfrm>
            <a:off x="1930032" y="1419248"/>
            <a:ext cx="5829301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信息资源管理学什么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信息资源管理？"/>
          <p:cNvSpPr txBox="1"/>
          <p:nvPr/>
        </p:nvSpPr>
        <p:spPr>
          <a:xfrm>
            <a:off x="4383153" y="3482792"/>
            <a:ext cx="455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信息资源管理？</a:t>
            </a:r>
          </a:p>
        </p:txBody>
      </p:sp>
      <p:sp>
        <p:nvSpPr>
          <p:cNvPr id="199" name="信息？资源？管理？"/>
          <p:cNvSpPr txBox="1"/>
          <p:nvPr/>
        </p:nvSpPr>
        <p:spPr>
          <a:xfrm>
            <a:off x="4383152" y="5029199"/>
            <a:ext cx="58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信息？资源？管理？</a:t>
            </a:r>
          </a:p>
        </p:txBody>
      </p:sp>
      <p:sp>
        <p:nvSpPr>
          <p:cNvPr id="200" name="一句话介绍：围绕“信息”这份战略资源，从信息资源的“管理”角度出发，以“信息系统”为主要研究对象，探讨了信息系统规划、信息系统开发、信息系统的内容、信息系统安全以及信息资源管理中涉及的法律法规。"/>
          <p:cNvSpPr txBox="1"/>
          <p:nvPr/>
        </p:nvSpPr>
        <p:spPr>
          <a:xfrm>
            <a:off x="4383152" y="6575607"/>
            <a:ext cx="16738304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一句话介绍：围绕“</a:t>
            </a:r>
            <a:r>
              <a:rPr>
                <a:solidFill>
                  <a:schemeClr val="accent5"/>
                </a:solidFill>
              </a:rPr>
              <a:t>信息</a:t>
            </a:r>
            <a:r>
              <a:t>”这份战略资源，从信息资源的“</a:t>
            </a:r>
            <a:r>
              <a:rPr>
                <a:solidFill>
                  <a:schemeClr val="accent5"/>
                </a:solidFill>
              </a:rPr>
              <a:t>管理</a:t>
            </a:r>
            <a:r>
              <a:t>”角度出发，以“</a:t>
            </a:r>
            <a:r>
              <a:rPr>
                <a:solidFill>
                  <a:schemeClr val="accent1"/>
                </a:solidFill>
              </a:rPr>
              <a:t>信息系统</a:t>
            </a:r>
            <a:r>
              <a:t>”为主要研究对象，探讨了信息系统规划、信息系统开发、信息系统的内容、信息系统安全以及信息资源管理中涉及的法律法规。</a:t>
            </a:r>
          </a:p>
        </p:txBody>
      </p:sp>
      <p:sp>
        <p:nvSpPr>
          <p:cNvPr id="201" name="信息资源管理学什么"/>
          <p:cNvSpPr/>
          <p:nvPr/>
        </p:nvSpPr>
        <p:spPr>
          <a:xfrm>
            <a:off x="1930032" y="1419248"/>
            <a:ext cx="5829301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信息资源管理学什么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8585" y="5725585"/>
            <a:ext cx="15004874" cy="1707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屏幕快照 2018-02-25 下午5.36.17.png" descr="屏幕快照 2018-02-25 下午5.36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5771" y="319741"/>
            <a:ext cx="20805254" cy="12797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1 信息资源管理基础"/>
          <p:cNvSpPr txBox="1"/>
          <p:nvPr/>
        </p:nvSpPr>
        <p:spPr>
          <a:xfrm>
            <a:off x="6910666" y="3722547"/>
            <a:ext cx="73114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dirty="0"/>
              <a:t>1 </a:t>
            </a:r>
            <a:r>
              <a:rPr dirty="0" err="1"/>
              <a:t>信息资源管理基础</a:t>
            </a:r>
            <a:endParaRPr dirty="0"/>
          </a:p>
        </p:txBody>
      </p:sp>
      <p:sp>
        <p:nvSpPr>
          <p:cNvPr id="215" name="2 信息化规划与组织"/>
          <p:cNvSpPr txBox="1"/>
          <p:nvPr/>
        </p:nvSpPr>
        <p:spPr>
          <a:xfrm>
            <a:off x="6910666" y="4785593"/>
            <a:ext cx="73114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2 信息化规划与组织</a:t>
            </a:r>
          </a:p>
        </p:txBody>
      </p:sp>
      <p:sp>
        <p:nvSpPr>
          <p:cNvPr id="216" name="3 信息系统资源管理"/>
          <p:cNvSpPr txBox="1"/>
          <p:nvPr/>
        </p:nvSpPr>
        <p:spPr>
          <a:xfrm>
            <a:off x="6910666" y="5848639"/>
            <a:ext cx="73114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3 信息系统资源管理</a:t>
            </a:r>
          </a:p>
        </p:txBody>
      </p:sp>
      <p:sp>
        <p:nvSpPr>
          <p:cNvPr id="217" name="4 信息资源内容管理"/>
          <p:cNvSpPr txBox="1"/>
          <p:nvPr/>
        </p:nvSpPr>
        <p:spPr>
          <a:xfrm>
            <a:off x="6910666" y="6911685"/>
            <a:ext cx="73114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4 信息资源内容管理</a:t>
            </a:r>
          </a:p>
        </p:txBody>
      </p:sp>
      <p:sp>
        <p:nvSpPr>
          <p:cNvPr id="218" name="5 信息资源管理的标准与法规"/>
          <p:cNvSpPr txBox="1"/>
          <p:nvPr/>
        </p:nvSpPr>
        <p:spPr>
          <a:xfrm>
            <a:off x="6910666" y="7974731"/>
            <a:ext cx="105626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5 信息资源管理的标准与法规</a:t>
            </a:r>
          </a:p>
        </p:txBody>
      </p:sp>
      <p:sp>
        <p:nvSpPr>
          <p:cNvPr id="219" name="6 信息资源安全管理"/>
          <p:cNvSpPr txBox="1"/>
          <p:nvPr/>
        </p:nvSpPr>
        <p:spPr>
          <a:xfrm>
            <a:off x="6910666" y="9037777"/>
            <a:ext cx="73114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dirty="0"/>
              <a:t>6 </a:t>
            </a:r>
            <a:r>
              <a:rPr dirty="0" err="1"/>
              <a:t>信息资源安全管理</a:t>
            </a:r>
            <a:endParaRPr dirty="0"/>
          </a:p>
        </p:txBody>
      </p:sp>
      <p:sp>
        <p:nvSpPr>
          <p:cNvPr id="220" name="7 企业和政府信息资源管理"/>
          <p:cNvSpPr txBox="1"/>
          <p:nvPr/>
        </p:nvSpPr>
        <p:spPr>
          <a:xfrm>
            <a:off x="6910666" y="10100822"/>
            <a:ext cx="9749867" cy="95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821531">
              <a:defRPr sz="64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7 企业和政府信息资源管理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8564" y="6175159"/>
            <a:ext cx="12769109" cy="1365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欢迎大家，为自己鼓掌👏👏"/>
          <p:cNvSpPr txBox="1"/>
          <p:nvPr/>
        </p:nvSpPr>
        <p:spPr>
          <a:xfrm>
            <a:off x="3666401" y="5503699"/>
            <a:ext cx="20729576" cy="239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13500"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dirty="0" err="1"/>
              <a:t>欢迎大家，为自己鼓掌</a:t>
            </a:r>
            <a:r>
              <a:rPr dirty="0"/>
              <a:t>👏👏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屏幕快照 2018-02-25 下午5.49.32.png" descr="屏幕快照 2018-02-25 下午5.49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6992" y="2829915"/>
            <a:ext cx="16592808" cy="9170115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 err="1"/>
              <a:t>技术与信息革命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Evolution.jpg" descr="Evolu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4360" y="2465251"/>
            <a:ext cx="18533912" cy="7480769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线条"/>
          <p:cNvSpPr/>
          <p:nvPr/>
        </p:nvSpPr>
        <p:spPr>
          <a:xfrm>
            <a:off x="2814360" y="10821751"/>
            <a:ext cx="18533912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9" name="线条"/>
          <p:cNvSpPr/>
          <p:nvPr/>
        </p:nvSpPr>
        <p:spPr>
          <a:xfrm flipV="1">
            <a:off x="8080202" y="10854805"/>
            <a:ext cx="1" cy="340098"/>
          </a:xfrm>
          <a:prstGeom prst="lin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0" name="线条"/>
          <p:cNvSpPr/>
          <p:nvPr/>
        </p:nvSpPr>
        <p:spPr>
          <a:xfrm flipV="1">
            <a:off x="2890403" y="10859851"/>
            <a:ext cx="1" cy="304801"/>
          </a:xfrm>
          <a:prstGeom prst="lin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1" name="线条"/>
          <p:cNvSpPr/>
          <p:nvPr/>
        </p:nvSpPr>
        <p:spPr>
          <a:xfrm flipV="1">
            <a:off x="12081316" y="10842105"/>
            <a:ext cx="1" cy="340098"/>
          </a:xfrm>
          <a:prstGeom prst="lin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2" name="线条"/>
          <p:cNvSpPr/>
          <p:nvPr/>
        </p:nvSpPr>
        <p:spPr>
          <a:xfrm flipV="1">
            <a:off x="14983377" y="10859850"/>
            <a:ext cx="1" cy="340099"/>
          </a:xfrm>
          <a:prstGeom prst="line">
            <a:avLst/>
          </a:prstGeom>
          <a:ln w="139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3" name="原始社会"/>
          <p:cNvSpPr txBox="1"/>
          <p:nvPr/>
        </p:nvSpPr>
        <p:spPr>
          <a:xfrm>
            <a:off x="3392046" y="1173501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原始社会</a:t>
            </a:r>
          </a:p>
        </p:txBody>
      </p:sp>
      <p:sp>
        <p:nvSpPr>
          <p:cNvPr id="244" name="农业社会"/>
          <p:cNvSpPr txBox="1"/>
          <p:nvPr/>
        </p:nvSpPr>
        <p:spPr>
          <a:xfrm>
            <a:off x="8153781" y="11736702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dirty="0" err="1"/>
              <a:t>农业社会</a:t>
            </a:r>
            <a:endParaRPr dirty="0"/>
          </a:p>
        </p:txBody>
      </p:sp>
      <p:sp>
        <p:nvSpPr>
          <p:cNvPr id="245" name="工业社会"/>
          <p:cNvSpPr txBox="1"/>
          <p:nvPr/>
        </p:nvSpPr>
        <p:spPr>
          <a:xfrm>
            <a:off x="12589426" y="11722992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rPr dirty="0" err="1"/>
              <a:t>工业社会</a:t>
            </a:r>
            <a:endParaRPr dirty="0"/>
          </a:p>
        </p:txBody>
      </p:sp>
      <p:sp>
        <p:nvSpPr>
          <p:cNvPr id="246" name="信息社会"/>
          <p:cNvSpPr txBox="1"/>
          <p:nvPr/>
        </p:nvSpPr>
        <p:spPr>
          <a:xfrm>
            <a:off x="17422885" y="1170961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信息社会</a:t>
            </a:r>
          </a:p>
        </p:txBody>
      </p:sp>
      <p:pic>
        <p:nvPicPr>
          <p:cNvPr id="247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1682" y="11876402"/>
            <a:ext cx="1269763" cy="352235"/>
          </a:xfrm>
          <a:prstGeom prst="rect">
            <a:avLst/>
          </a:prstGeom>
        </p:spPr>
      </p:pic>
      <p:pic>
        <p:nvPicPr>
          <p:cNvPr id="249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1242" y="11876402"/>
            <a:ext cx="1269763" cy="352235"/>
          </a:xfrm>
          <a:prstGeom prst="rect">
            <a:avLst/>
          </a:prstGeom>
        </p:spPr>
      </p:pic>
      <p:pic>
        <p:nvPicPr>
          <p:cNvPr id="251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9083" y="11876402"/>
            <a:ext cx="1269764" cy="352235"/>
          </a:xfrm>
          <a:prstGeom prst="rect">
            <a:avLst/>
          </a:prstGeom>
        </p:spPr>
      </p:pic>
      <p:sp>
        <p:nvSpPr>
          <p:cNvPr id="253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3" animBg="1" advAuto="0"/>
      <p:bldP spid="245" grpId="5" animBg="1" advAuto="0"/>
      <p:bldP spid="246" grpId="7" animBg="1" advAuto="0"/>
      <p:bldP spid="247" grpId="4" animBg="1" advAuto="0"/>
      <p:bldP spid="249" grpId="2" animBg="1" advAuto="0"/>
      <p:bldP spid="251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原始社会"/>
          <p:cNvSpPr txBox="1"/>
          <p:nvPr/>
        </p:nvSpPr>
        <p:spPr>
          <a:xfrm>
            <a:off x="3488649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原始社会</a:t>
            </a:r>
          </a:p>
        </p:txBody>
      </p:sp>
      <p:sp>
        <p:nvSpPr>
          <p:cNvPr id="256" name="农业社会"/>
          <p:cNvSpPr txBox="1"/>
          <p:nvPr/>
        </p:nvSpPr>
        <p:spPr>
          <a:xfrm>
            <a:off x="8212286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农业社会</a:t>
            </a:r>
          </a:p>
        </p:txBody>
      </p:sp>
      <p:sp>
        <p:nvSpPr>
          <p:cNvPr id="257" name="工业社会"/>
          <p:cNvSpPr txBox="1"/>
          <p:nvPr/>
        </p:nvSpPr>
        <p:spPr>
          <a:xfrm>
            <a:off x="12935922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工业社会</a:t>
            </a:r>
          </a:p>
        </p:txBody>
      </p:sp>
      <p:sp>
        <p:nvSpPr>
          <p:cNvPr id="258" name="信息社会"/>
          <p:cNvSpPr txBox="1"/>
          <p:nvPr/>
        </p:nvSpPr>
        <p:spPr>
          <a:xfrm>
            <a:off x="17375730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信息社会</a:t>
            </a:r>
          </a:p>
        </p:txBody>
      </p:sp>
      <p:pic>
        <p:nvPicPr>
          <p:cNvPr id="259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0594" y="3638343"/>
            <a:ext cx="1269763" cy="352234"/>
          </a:xfrm>
          <a:prstGeom prst="rect">
            <a:avLst/>
          </a:prstGeom>
        </p:spPr>
      </p:pic>
      <p:pic>
        <p:nvPicPr>
          <p:cNvPr id="261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2234" y="3638343"/>
            <a:ext cx="1269763" cy="352234"/>
          </a:xfrm>
          <a:prstGeom prst="rect">
            <a:avLst/>
          </a:prstGeom>
        </p:spPr>
      </p:pic>
      <p:pic>
        <p:nvPicPr>
          <p:cNvPr id="263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5687" y="3638343"/>
            <a:ext cx="1269763" cy="352234"/>
          </a:xfrm>
          <a:prstGeom prst="rect">
            <a:avLst/>
          </a:prstGeom>
        </p:spPr>
      </p:pic>
      <p:sp>
        <p:nvSpPr>
          <p:cNvPr id="265" name="农业化"/>
          <p:cNvSpPr txBox="1"/>
          <p:nvPr/>
        </p:nvSpPr>
        <p:spPr>
          <a:xfrm>
            <a:off x="5698067" y="6852509"/>
            <a:ext cx="18288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农业化</a:t>
            </a:r>
          </a:p>
        </p:txBody>
      </p:sp>
      <p:sp>
        <p:nvSpPr>
          <p:cNvPr id="266" name="工业化"/>
          <p:cNvSpPr txBox="1"/>
          <p:nvPr/>
        </p:nvSpPr>
        <p:spPr>
          <a:xfrm>
            <a:off x="10830999" y="6865209"/>
            <a:ext cx="18288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工业化</a:t>
            </a:r>
          </a:p>
        </p:txBody>
      </p:sp>
      <p:sp>
        <p:nvSpPr>
          <p:cNvPr id="267" name="信息化"/>
          <p:cNvSpPr txBox="1"/>
          <p:nvPr/>
        </p:nvSpPr>
        <p:spPr>
          <a:xfrm>
            <a:off x="15330844" y="6780148"/>
            <a:ext cx="18288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信息化</a:t>
            </a:r>
          </a:p>
        </p:txBody>
      </p:sp>
      <p:sp>
        <p:nvSpPr>
          <p:cNvPr id="268" name="材料"/>
          <p:cNvSpPr txBox="1"/>
          <p:nvPr/>
        </p:nvSpPr>
        <p:spPr>
          <a:xfrm>
            <a:off x="5983817" y="9342234"/>
            <a:ext cx="1257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材料</a:t>
            </a:r>
          </a:p>
        </p:txBody>
      </p:sp>
      <p:sp>
        <p:nvSpPr>
          <p:cNvPr id="269" name="能源"/>
          <p:cNvSpPr txBox="1"/>
          <p:nvPr/>
        </p:nvSpPr>
        <p:spPr>
          <a:xfrm>
            <a:off x="11045966" y="9342234"/>
            <a:ext cx="1257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能源</a:t>
            </a:r>
          </a:p>
        </p:txBody>
      </p:sp>
      <p:sp>
        <p:nvSpPr>
          <p:cNvPr id="270" name="信息"/>
          <p:cNvSpPr txBox="1"/>
          <p:nvPr/>
        </p:nvSpPr>
        <p:spPr>
          <a:xfrm>
            <a:off x="15475027" y="9342234"/>
            <a:ext cx="1257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</a:t>
            </a:r>
          </a:p>
        </p:txBody>
      </p:sp>
      <p:pic>
        <p:nvPicPr>
          <p:cNvPr id="271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5995895" y="8074364"/>
            <a:ext cx="1233145" cy="352235"/>
          </a:xfrm>
          <a:prstGeom prst="rect">
            <a:avLst/>
          </a:prstGeom>
        </p:spPr>
      </p:pic>
      <p:pic>
        <p:nvPicPr>
          <p:cNvPr id="273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1058043" y="8139016"/>
            <a:ext cx="1233146" cy="352234"/>
          </a:xfrm>
          <a:prstGeom prst="rect">
            <a:avLst/>
          </a:prstGeom>
        </p:spPr>
      </p:pic>
      <p:pic>
        <p:nvPicPr>
          <p:cNvPr id="275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5487104" y="8069374"/>
            <a:ext cx="1233146" cy="352235"/>
          </a:xfrm>
          <a:prstGeom prst="rect">
            <a:avLst/>
          </a:prstGeom>
        </p:spPr>
      </p:pic>
      <p:sp>
        <p:nvSpPr>
          <p:cNvPr id="277" name="材料、能源、信息是支配人类社会发展的三大基本要素。（选择）"/>
          <p:cNvSpPr txBox="1"/>
          <p:nvPr/>
        </p:nvSpPr>
        <p:spPr>
          <a:xfrm>
            <a:off x="2927349" y="10991991"/>
            <a:ext cx="185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材料、能源、信息</a:t>
            </a:r>
            <a:r>
              <a:t>是支配人类社会发展的三大基本要素。（选择）</a:t>
            </a:r>
          </a:p>
        </p:txBody>
      </p:sp>
      <p:pic>
        <p:nvPicPr>
          <p:cNvPr id="278" name="屏幕快照 2018-02-25 下午6.54.15.png" descr="屏幕快照 2018-02-25 下午6.5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7115" y="4326992"/>
            <a:ext cx="4740006" cy="1984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屏幕快照 2018-02-25 下午6.54.15.png" descr="屏幕快照 2018-02-25 下午6.5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19860" y="4344935"/>
            <a:ext cx="4654280" cy="1948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屏幕快照 2018-02-25 下午6.54.15.png" descr="屏幕快照 2018-02-25 下午6.5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19079" y="4369998"/>
            <a:ext cx="4534536" cy="189817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sp>
        <p:nvSpPr>
          <p:cNvPr id="282" name="三大要素"/>
          <p:cNvSpPr/>
          <p:nvPr/>
        </p:nvSpPr>
        <p:spPr>
          <a:xfrm>
            <a:off x="2517619" y="1304764"/>
            <a:ext cx="3805366" cy="1529574"/>
          </a:xfrm>
          <a:prstGeom prst="roundRect">
            <a:avLst>
              <a:gd name="adj" fmla="val 14658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三大要素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2" animBg="1" advAuto="0"/>
      <p:bldP spid="266" grpId="6" animBg="1" advAuto="0"/>
      <p:bldP spid="267" grpId="10" animBg="1" advAuto="0"/>
      <p:bldP spid="268" grpId="4" animBg="1" advAuto="0"/>
      <p:bldP spid="269" grpId="8" animBg="1" advAuto="0"/>
      <p:bldP spid="270" grpId="12" animBg="1" advAuto="0"/>
      <p:bldP spid="271" grpId="3" animBg="1" advAuto="0"/>
      <p:bldP spid="273" grpId="7" animBg="1" advAuto="0"/>
      <p:bldP spid="275" grpId="11" animBg="1" advAuto="0"/>
      <p:bldP spid="277" grpId="13" animBg="1" advAuto="0"/>
      <p:bldP spid="278" grpId="1" animBg="1" advAuto="0"/>
      <p:bldP spid="279" grpId="5" animBg="1" advAuto="0"/>
      <p:bldP spid="280" grpId="9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原始社会"/>
          <p:cNvSpPr txBox="1"/>
          <p:nvPr/>
        </p:nvSpPr>
        <p:spPr>
          <a:xfrm>
            <a:off x="3488649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原始社会</a:t>
            </a:r>
          </a:p>
        </p:txBody>
      </p:sp>
      <p:sp>
        <p:nvSpPr>
          <p:cNvPr id="285" name="农业社会"/>
          <p:cNvSpPr txBox="1"/>
          <p:nvPr/>
        </p:nvSpPr>
        <p:spPr>
          <a:xfrm>
            <a:off x="8212286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农业社会</a:t>
            </a:r>
          </a:p>
        </p:txBody>
      </p:sp>
      <p:sp>
        <p:nvSpPr>
          <p:cNvPr id="286" name="工业社会"/>
          <p:cNvSpPr txBox="1"/>
          <p:nvPr/>
        </p:nvSpPr>
        <p:spPr>
          <a:xfrm>
            <a:off x="12935922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工业社会</a:t>
            </a:r>
          </a:p>
        </p:txBody>
      </p:sp>
      <p:sp>
        <p:nvSpPr>
          <p:cNvPr id="287" name="信息社会"/>
          <p:cNvSpPr txBox="1"/>
          <p:nvPr/>
        </p:nvSpPr>
        <p:spPr>
          <a:xfrm>
            <a:off x="17375730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信息社会</a:t>
            </a:r>
          </a:p>
        </p:txBody>
      </p:sp>
      <p:pic>
        <p:nvPicPr>
          <p:cNvPr id="288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0594" y="3638343"/>
            <a:ext cx="1269763" cy="352234"/>
          </a:xfrm>
          <a:prstGeom prst="rect">
            <a:avLst/>
          </a:prstGeom>
        </p:spPr>
      </p:pic>
      <p:pic>
        <p:nvPicPr>
          <p:cNvPr id="29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2234" y="3638343"/>
            <a:ext cx="1269763" cy="352234"/>
          </a:xfrm>
          <a:prstGeom prst="rect">
            <a:avLst/>
          </a:prstGeom>
        </p:spPr>
      </p:pic>
      <p:pic>
        <p:nvPicPr>
          <p:cNvPr id="292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5687" y="3638343"/>
            <a:ext cx="1269763" cy="352234"/>
          </a:xfrm>
          <a:prstGeom prst="rect">
            <a:avLst/>
          </a:prstGeom>
        </p:spPr>
      </p:pic>
      <p:sp>
        <p:nvSpPr>
          <p:cNvPr id="294" name="农业化"/>
          <p:cNvSpPr txBox="1"/>
          <p:nvPr/>
        </p:nvSpPr>
        <p:spPr>
          <a:xfrm>
            <a:off x="5698067" y="6852509"/>
            <a:ext cx="18288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农业化</a:t>
            </a:r>
          </a:p>
        </p:txBody>
      </p:sp>
      <p:sp>
        <p:nvSpPr>
          <p:cNvPr id="295" name="工业化"/>
          <p:cNvSpPr txBox="1"/>
          <p:nvPr/>
        </p:nvSpPr>
        <p:spPr>
          <a:xfrm>
            <a:off x="10830999" y="6865209"/>
            <a:ext cx="18288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工业化</a:t>
            </a:r>
          </a:p>
        </p:txBody>
      </p:sp>
      <p:sp>
        <p:nvSpPr>
          <p:cNvPr id="296" name="信息化"/>
          <p:cNvSpPr txBox="1"/>
          <p:nvPr/>
        </p:nvSpPr>
        <p:spPr>
          <a:xfrm>
            <a:off x="15330844" y="6780148"/>
            <a:ext cx="18288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信息化</a:t>
            </a:r>
          </a:p>
        </p:txBody>
      </p:sp>
      <p:sp>
        <p:nvSpPr>
          <p:cNvPr id="297" name="？？"/>
          <p:cNvSpPr txBox="1"/>
          <p:nvPr/>
        </p:nvSpPr>
        <p:spPr>
          <a:xfrm>
            <a:off x="5983817" y="9342234"/>
            <a:ext cx="1257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？？</a:t>
            </a:r>
          </a:p>
        </p:txBody>
      </p:sp>
      <p:sp>
        <p:nvSpPr>
          <p:cNvPr id="298" name="？？"/>
          <p:cNvSpPr txBox="1"/>
          <p:nvPr/>
        </p:nvSpPr>
        <p:spPr>
          <a:xfrm>
            <a:off x="11045966" y="9342234"/>
            <a:ext cx="1257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？？</a:t>
            </a:r>
          </a:p>
        </p:txBody>
      </p:sp>
      <p:sp>
        <p:nvSpPr>
          <p:cNvPr id="299" name="？？"/>
          <p:cNvSpPr txBox="1"/>
          <p:nvPr/>
        </p:nvSpPr>
        <p:spPr>
          <a:xfrm>
            <a:off x="15475027" y="9342234"/>
            <a:ext cx="1257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？？</a:t>
            </a:r>
          </a:p>
        </p:txBody>
      </p:sp>
      <p:pic>
        <p:nvPicPr>
          <p:cNvPr id="300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5995895" y="8074364"/>
            <a:ext cx="1233145" cy="352235"/>
          </a:xfrm>
          <a:prstGeom prst="rect">
            <a:avLst/>
          </a:prstGeom>
        </p:spPr>
      </p:pic>
      <p:pic>
        <p:nvPicPr>
          <p:cNvPr id="302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1058043" y="8139016"/>
            <a:ext cx="1233146" cy="352234"/>
          </a:xfrm>
          <a:prstGeom prst="rect">
            <a:avLst/>
          </a:prstGeom>
        </p:spPr>
      </p:pic>
      <p:pic>
        <p:nvPicPr>
          <p:cNvPr id="304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5487104" y="8069374"/>
            <a:ext cx="1233146" cy="352235"/>
          </a:xfrm>
          <a:prstGeom prst="rect">
            <a:avLst/>
          </a:prstGeom>
        </p:spPr>
      </p:pic>
      <p:pic>
        <p:nvPicPr>
          <p:cNvPr id="306" name="屏幕快照 2018-02-25 下午6.54.15.png" descr="屏幕快照 2018-02-25 下午6.5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7115" y="4326992"/>
            <a:ext cx="4740006" cy="1984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屏幕快照 2018-02-25 下午6.54.15.png" descr="屏幕快照 2018-02-25 下午6.5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19860" y="4344935"/>
            <a:ext cx="4654280" cy="1948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屏幕快照 2018-02-25 下午6.54.15.png" descr="屏幕快照 2018-02-25 下午6.5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19079" y="4369998"/>
            <a:ext cx="4534536" cy="189817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sp>
        <p:nvSpPr>
          <p:cNvPr id="310" name="三大要素"/>
          <p:cNvSpPr/>
          <p:nvPr/>
        </p:nvSpPr>
        <p:spPr>
          <a:xfrm>
            <a:off x="2517619" y="1304764"/>
            <a:ext cx="3805366" cy="1529574"/>
          </a:xfrm>
          <a:prstGeom prst="roundRect">
            <a:avLst>
              <a:gd name="adj" fmla="val 14658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三大要素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1" animBg="1" advAuto="0"/>
      <p:bldP spid="298" grpId="2" animBg="1" advAuto="0"/>
      <p:bldP spid="299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原始社会"/>
          <p:cNvSpPr txBox="1"/>
          <p:nvPr/>
        </p:nvSpPr>
        <p:spPr>
          <a:xfrm>
            <a:off x="3488649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原始社会</a:t>
            </a:r>
          </a:p>
        </p:txBody>
      </p:sp>
      <p:sp>
        <p:nvSpPr>
          <p:cNvPr id="313" name="农业社会"/>
          <p:cNvSpPr txBox="1"/>
          <p:nvPr/>
        </p:nvSpPr>
        <p:spPr>
          <a:xfrm>
            <a:off x="8212286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农业社会</a:t>
            </a:r>
          </a:p>
        </p:txBody>
      </p:sp>
      <p:sp>
        <p:nvSpPr>
          <p:cNvPr id="314" name="工业社会"/>
          <p:cNvSpPr txBox="1"/>
          <p:nvPr/>
        </p:nvSpPr>
        <p:spPr>
          <a:xfrm>
            <a:off x="12935922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工业社会</a:t>
            </a:r>
          </a:p>
        </p:txBody>
      </p:sp>
      <p:sp>
        <p:nvSpPr>
          <p:cNvPr id="315" name="信息社会"/>
          <p:cNvSpPr txBox="1"/>
          <p:nvPr/>
        </p:nvSpPr>
        <p:spPr>
          <a:xfrm>
            <a:off x="17375730" y="3496959"/>
            <a:ext cx="2146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信息社会</a:t>
            </a:r>
          </a:p>
        </p:txBody>
      </p:sp>
      <p:pic>
        <p:nvPicPr>
          <p:cNvPr id="316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0594" y="3638343"/>
            <a:ext cx="1269763" cy="352234"/>
          </a:xfrm>
          <a:prstGeom prst="rect">
            <a:avLst/>
          </a:prstGeom>
        </p:spPr>
      </p:pic>
      <p:pic>
        <p:nvPicPr>
          <p:cNvPr id="318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2234" y="3638343"/>
            <a:ext cx="1269763" cy="352234"/>
          </a:xfrm>
          <a:prstGeom prst="rect">
            <a:avLst/>
          </a:prstGeom>
        </p:spPr>
      </p:pic>
      <p:pic>
        <p:nvPicPr>
          <p:cNvPr id="32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5687" y="3638343"/>
            <a:ext cx="1269763" cy="352234"/>
          </a:xfrm>
          <a:prstGeom prst="rect">
            <a:avLst/>
          </a:prstGeom>
        </p:spPr>
      </p:pic>
      <p:sp>
        <p:nvSpPr>
          <p:cNvPr id="322" name="农业化"/>
          <p:cNvSpPr txBox="1"/>
          <p:nvPr/>
        </p:nvSpPr>
        <p:spPr>
          <a:xfrm>
            <a:off x="5698067" y="6852509"/>
            <a:ext cx="18288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农业化</a:t>
            </a:r>
          </a:p>
        </p:txBody>
      </p:sp>
      <p:sp>
        <p:nvSpPr>
          <p:cNvPr id="323" name="工业化"/>
          <p:cNvSpPr txBox="1"/>
          <p:nvPr/>
        </p:nvSpPr>
        <p:spPr>
          <a:xfrm>
            <a:off x="10830999" y="6865209"/>
            <a:ext cx="18288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工业化</a:t>
            </a:r>
          </a:p>
        </p:txBody>
      </p:sp>
      <p:sp>
        <p:nvSpPr>
          <p:cNvPr id="324" name="信息化"/>
          <p:cNvSpPr txBox="1"/>
          <p:nvPr/>
        </p:nvSpPr>
        <p:spPr>
          <a:xfrm>
            <a:off x="15330844" y="6780148"/>
            <a:ext cx="18288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信息化</a:t>
            </a:r>
          </a:p>
        </p:txBody>
      </p:sp>
      <p:sp>
        <p:nvSpPr>
          <p:cNvPr id="325" name="材料"/>
          <p:cNvSpPr txBox="1"/>
          <p:nvPr/>
        </p:nvSpPr>
        <p:spPr>
          <a:xfrm>
            <a:off x="5983817" y="9342234"/>
            <a:ext cx="1257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材料</a:t>
            </a:r>
          </a:p>
        </p:txBody>
      </p:sp>
      <p:sp>
        <p:nvSpPr>
          <p:cNvPr id="326" name="能源"/>
          <p:cNvSpPr txBox="1"/>
          <p:nvPr/>
        </p:nvSpPr>
        <p:spPr>
          <a:xfrm>
            <a:off x="11045966" y="9342234"/>
            <a:ext cx="1257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能源</a:t>
            </a:r>
          </a:p>
        </p:txBody>
      </p:sp>
      <p:sp>
        <p:nvSpPr>
          <p:cNvPr id="327" name="信息"/>
          <p:cNvSpPr txBox="1"/>
          <p:nvPr/>
        </p:nvSpPr>
        <p:spPr>
          <a:xfrm>
            <a:off x="15475027" y="9342234"/>
            <a:ext cx="1257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>
                <a:solidFill>
                  <a:srgbClr val="1F2D3D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r>
              <a:t>信息</a:t>
            </a:r>
          </a:p>
        </p:txBody>
      </p:sp>
      <p:pic>
        <p:nvPicPr>
          <p:cNvPr id="328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5995895" y="8074364"/>
            <a:ext cx="1233145" cy="352235"/>
          </a:xfrm>
          <a:prstGeom prst="rect">
            <a:avLst/>
          </a:prstGeom>
        </p:spPr>
      </p:pic>
      <p:pic>
        <p:nvPicPr>
          <p:cNvPr id="330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1058043" y="8139016"/>
            <a:ext cx="1233146" cy="352234"/>
          </a:xfrm>
          <a:prstGeom prst="rect">
            <a:avLst/>
          </a:prstGeom>
        </p:spPr>
      </p:pic>
      <p:pic>
        <p:nvPicPr>
          <p:cNvPr id="332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5487104" y="8069374"/>
            <a:ext cx="1233146" cy="352235"/>
          </a:xfrm>
          <a:prstGeom prst="rect">
            <a:avLst/>
          </a:prstGeom>
        </p:spPr>
      </p:pic>
      <p:sp>
        <p:nvSpPr>
          <p:cNvPr id="334" name="材料、能源、信息是支配人类社会发展的三大基本要素。（选择）"/>
          <p:cNvSpPr txBox="1"/>
          <p:nvPr/>
        </p:nvSpPr>
        <p:spPr>
          <a:xfrm>
            <a:off x="2927349" y="10991991"/>
            <a:ext cx="1852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材料、能源、信息是支配人类社会发展的三大基本要素。（选择）</a:t>
            </a:r>
          </a:p>
        </p:txBody>
      </p:sp>
      <p:pic>
        <p:nvPicPr>
          <p:cNvPr id="335" name="屏幕快照 2018-02-25 下午6.54.15.png" descr="屏幕快照 2018-02-25 下午6.5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7115" y="4326992"/>
            <a:ext cx="4740006" cy="1984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屏幕快照 2018-02-25 下午6.54.15.png" descr="屏幕快照 2018-02-25 下午6.5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19860" y="4344935"/>
            <a:ext cx="4654280" cy="1948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屏幕快照 2018-02-25 下午6.54.15.png" descr="屏幕快照 2018-02-25 下午6.54.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19079" y="4369998"/>
            <a:ext cx="4534536" cy="189817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sp>
        <p:nvSpPr>
          <p:cNvPr id="339" name="三大要素"/>
          <p:cNvSpPr/>
          <p:nvPr/>
        </p:nvSpPr>
        <p:spPr>
          <a:xfrm>
            <a:off x="2517619" y="1304764"/>
            <a:ext cx="3805366" cy="1529574"/>
          </a:xfrm>
          <a:prstGeom prst="roundRect">
            <a:avLst>
              <a:gd name="adj" fmla="val 14658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三大要素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  <p:bldP spid="326" grpId="2" animBg="1" advAuto="0"/>
      <p:bldP spid="327" grpId="3" animBg="1" advAuto="0"/>
      <p:bldP spid="334" grpId="4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1. 支配人类社会发展的三大基本要素是（ ）"/>
          <p:cNvSpPr txBox="1"/>
          <p:nvPr/>
        </p:nvSpPr>
        <p:spPr>
          <a:xfrm>
            <a:off x="3112042" y="2747402"/>
            <a:ext cx="1252093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1. 支配人类社会发展的三大基本要素是（ ）</a:t>
            </a:r>
          </a:p>
        </p:txBody>
      </p:sp>
      <p:sp>
        <p:nvSpPr>
          <p:cNvPr id="342" name="A. 资源、人力、资本"/>
          <p:cNvSpPr txBox="1"/>
          <p:nvPr/>
        </p:nvSpPr>
        <p:spPr>
          <a:xfrm>
            <a:off x="4717480" y="5746326"/>
            <a:ext cx="618807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A. 资源、人力、资本 </a:t>
            </a:r>
          </a:p>
        </p:txBody>
      </p:sp>
      <p:sp>
        <p:nvSpPr>
          <p:cNvPr id="343" name="B. 资源、能源、信息"/>
          <p:cNvSpPr txBox="1"/>
          <p:nvPr/>
        </p:nvSpPr>
        <p:spPr>
          <a:xfrm>
            <a:off x="11927714" y="5784426"/>
            <a:ext cx="61893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B. 资源、能源、信息 </a:t>
            </a:r>
          </a:p>
        </p:txBody>
      </p:sp>
      <p:sp>
        <p:nvSpPr>
          <p:cNvPr id="344" name="C. 资源、人力、信息"/>
          <p:cNvSpPr txBox="1"/>
          <p:nvPr/>
        </p:nvSpPr>
        <p:spPr>
          <a:xfrm>
            <a:off x="4671718" y="7519706"/>
            <a:ext cx="6167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C. 资源、人力、信息 </a:t>
            </a:r>
          </a:p>
        </p:txBody>
      </p:sp>
      <p:sp>
        <p:nvSpPr>
          <p:cNvPr id="345" name="D. 材料、能源、信息"/>
          <p:cNvSpPr txBox="1"/>
          <p:nvPr/>
        </p:nvSpPr>
        <p:spPr>
          <a:xfrm>
            <a:off x="11938510" y="7439391"/>
            <a:ext cx="61842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D. 材料、能源、信息 </a:t>
            </a:r>
          </a:p>
        </p:txBody>
      </p:sp>
      <p:sp>
        <p:nvSpPr>
          <p:cNvPr id="346" name="1104"/>
          <p:cNvSpPr txBox="1"/>
          <p:nvPr/>
        </p:nvSpPr>
        <p:spPr>
          <a:xfrm>
            <a:off x="16072735" y="2747402"/>
            <a:ext cx="186753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1104 </a:t>
            </a:r>
          </a:p>
        </p:txBody>
      </p:sp>
      <p:sp>
        <p:nvSpPr>
          <p:cNvPr id="9" name="真题演练"/>
          <p:cNvSpPr/>
          <p:nvPr/>
        </p:nvSpPr>
        <p:spPr>
          <a:xfrm>
            <a:off x="1426396" y="963520"/>
            <a:ext cx="5985072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/>
              <a:t>真题演练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1. 支配人类社会发展的三大基本要素是（ ）"/>
          <p:cNvSpPr txBox="1"/>
          <p:nvPr/>
        </p:nvSpPr>
        <p:spPr>
          <a:xfrm>
            <a:off x="3112042" y="2747402"/>
            <a:ext cx="1252093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1. 支配人类社会发展的三大基本要素是（ ）</a:t>
            </a:r>
          </a:p>
        </p:txBody>
      </p:sp>
      <p:sp>
        <p:nvSpPr>
          <p:cNvPr id="350" name="A. 资源、人力、资本"/>
          <p:cNvSpPr txBox="1"/>
          <p:nvPr/>
        </p:nvSpPr>
        <p:spPr>
          <a:xfrm>
            <a:off x="4717480" y="5746326"/>
            <a:ext cx="618807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A. 资源、人力、资本 </a:t>
            </a:r>
          </a:p>
        </p:txBody>
      </p:sp>
      <p:sp>
        <p:nvSpPr>
          <p:cNvPr id="351" name="B. 资源、能源、信息"/>
          <p:cNvSpPr txBox="1"/>
          <p:nvPr/>
        </p:nvSpPr>
        <p:spPr>
          <a:xfrm>
            <a:off x="11927714" y="5784426"/>
            <a:ext cx="61893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B. 资源、能源、信息 </a:t>
            </a:r>
          </a:p>
        </p:txBody>
      </p:sp>
      <p:sp>
        <p:nvSpPr>
          <p:cNvPr id="352" name="C. 资源、人力、信息"/>
          <p:cNvSpPr txBox="1"/>
          <p:nvPr/>
        </p:nvSpPr>
        <p:spPr>
          <a:xfrm>
            <a:off x="4671718" y="7519706"/>
            <a:ext cx="6167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C. 资源、人力、信息 </a:t>
            </a:r>
          </a:p>
        </p:txBody>
      </p:sp>
      <p:sp>
        <p:nvSpPr>
          <p:cNvPr id="353" name="D. 材料、能源、信息"/>
          <p:cNvSpPr txBox="1"/>
          <p:nvPr/>
        </p:nvSpPr>
        <p:spPr>
          <a:xfrm>
            <a:off x="11938510" y="7439391"/>
            <a:ext cx="6210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D. 材料、能源、信息 </a:t>
            </a:r>
          </a:p>
        </p:txBody>
      </p:sp>
      <p:sp>
        <p:nvSpPr>
          <p:cNvPr id="8" name="1104"/>
          <p:cNvSpPr txBox="1"/>
          <p:nvPr/>
        </p:nvSpPr>
        <p:spPr>
          <a:xfrm>
            <a:off x="16072735" y="2747402"/>
            <a:ext cx="186753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1104 </a:t>
            </a:r>
          </a:p>
        </p:txBody>
      </p:sp>
      <p:sp>
        <p:nvSpPr>
          <p:cNvPr id="9" name="真题演练"/>
          <p:cNvSpPr/>
          <p:nvPr/>
        </p:nvSpPr>
        <p:spPr>
          <a:xfrm>
            <a:off x="1426396" y="963520"/>
            <a:ext cx="5985072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真题演练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信息技术：应用信息科学的原理和方法研究信息产生、传递、处理的技术，具体包括有关信息的产生、收集、交换、存储、传输、显示、识别、提取、控制、加工和利用等方面的技术。"/>
          <p:cNvSpPr txBox="1"/>
          <p:nvPr/>
        </p:nvSpPr>
        <p:spPr>
          <a:xfrm>
            <a:off x="2452603" y="3416884"/>
            <a:ext cx="19442422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/>
          </a:p>
          <a:p>
            <a:pPr algn="l" defTabSz="457200">
              <a:defRPr sz="4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solidFill>
                  <a:schemeClr val="accent5"/>
                </a:solidFill>
              </a:rPr>
              <a:t>信息技术</a:t>
            </a:r>
            <a:r>
              <a:t>：应用信息科学的原理和方法研究信息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产生、传递、处理</a:t>
            </a:r>
            <a:r>
              <a:t>的技术，具体包括有关信息的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产生、收集、交换、存储、传输、显示、识别、提取、控制、加工和利用</a:t>
            </a:r>
            <a:r>
              <a:t>等方面的技术。 </a:t>
            </a:r>
          </a:p>
        </p:txBody>
      </p:sp>
      <p:sp>
        <p:nvSpPr>
          <p:cNvPr id="357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sp>
        <p:nvSpPr>
          <p:cNvPr id="358" name="2. 信息技术（IT）"/>
          <p:cNvSpPr/>
          <p:nvPr/>
        </p:nvSpPr>
        <p:spPr>
          <a:xfrm>
            <a:off x="2517619" y="1304764"/>
            <a:ext cx="499782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2</a:t>
            </a:r>
            <a:r>
              <a:rPr dirty="0" smtClean="0">
                <a:solidFill>
                  <a:schemeClr val="bg1"/>
                </a:solidFill>
              </a:rPr>
              <a:t>.信息技术</a:t>
            </a:r>
            <a:r>
              <a:rPr dirty="0">
                <a:solidFill>
                  <a:schemeClr val="bg1"/>
                </a:solidFill>
              </a:rPr>
              <a:t>（IT）</a:t>
            </a:r>
          </a:p>
        </p:txBody>
      </p:sp>
      <p:pic>
        <p:nvPicPr>
          <p:cNvPr id="359" name="0651055.jpg" descr="0651055.jp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7571" y="6145986"/>
            <a:ext cx="15038363" cy="6323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2" animBg="1" advAuto="0"/>
      <p:bldP spid="358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信息技术：应用信息科学的原理和方法研究信息？？、？？、？？的技术，具体包括有关信息的产生、收集、交换、存储、传输、显示、识别、提取、控制、加工和利用等方面的技术。"/>
          <p:cNvSpPr txBox="1"/>
          <p:nvPr/>
        </p:nvSpPr>
        <p:spPr>
          <a:xfrm>
            <a:off x="2470789" y="4153362"/>
            <a:ext cx="19442422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/>
          </a:p>
          <a:p>
            <a:pPr algn="l" defTabSz="457200">
              <a:defRPr sz="4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solidFill>
                  <a:schemeClr val="accent5"/>
                </a:solidFill>
              </a:rPr>
              <a:t>信息技术</a:t>
            </a:r>
            <a:r>
              <a:t>：应用信息科学的原理和方法研究信息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？？、？？、？？</a:t>
            </a:r>
            <a:r>
              <a:t>的技术，具体包括有关信息的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产生、收集、交换、存储、传输、显示、识别、提取、控制、加工和利用</a:t>
            </a:r>
            <a:r>
              <a:t>等方面的技术。 </a:t>
            </a:r>
          </a:p>
        </p:txBody>
      </p:sp>
      <p:sp>
        <p:nvSpPr>
          <p:cNvPr id="362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2. 信息技术（IT）"/>
          <p:cNvSpPr/>
          <p:nvPr/>
        </p:nvSpPr>
        <p:spPr>
          <a:xfrm>
            <a:off x="2517619" y="1304764"/>
            <a:ext cx="4997820" cy="1529574"/>
          </a:xfrm>
          <a:prstGeom prst="roundRect">
            <a:avLst>
              <a:gd name="adj" fmla="val 1465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2</a:t>
            </a:r>
            <a:r>
              <a:rPr dirty="0" smtClean="0">
                <a:solidFill>
                  <a:schemeClr val="bg1"/>
                </a:solidFill>
              </a:rPr>
              <a:t>.信息技术</a:t>
            </a:r>
            <a:r>
              <a:rPr dirty="0">
                <a:solidFill>
                  <a:schemeClr val="bg1"/>
                </a:solidFill>
              </a:rPr>
              <a:t>（IT）</a:t>
            </a:r>
          </a:p>
        </p:txBody>
      </p:sp>
      <p:sp>
        <p:nvSpPr>
          <p:cNvPr id="7" name="矩形 6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信息技术：应用信息科学的原理和方法研究信息产生、传递、处理的技术，具体包括有关信息的产生、收集、交换、存储、传输、显示、识别、提取、控制、加工和利用等方面的技术。"/>
          <p:cNvSpPr txBox="1"/>
          <p:nvPr/>
        </p:nvSpPr>
        <p:spPr>
          <a:xfrm>
            <a:off x="2470789" y="4153362"/>
            <a:ext cx="19442422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/>
          </a:p>
          <a:p>
            <a:pPr algn="l" defTabSz="457200">
              <a:defRPr sz="4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solidFill>
                  <a:schemeClr val="accent5"/>
                </a:solidFill>
              </a:rPr>
              <a:t>信息技术</a:t>
            </a:r>
            <a:r>
              <a:t>：应用信息科学的原理和方法研究信息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产生、传递、处理</a:t>
            </a:r>
            <a:r>
              <a:t>的技术，具体包括有关信息的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产生、收集、交换、存储、传输、显示、识别、提取、控制、加工和利用</a:t>
            </a:r>
            <a:r>
              <a:t>等方面的技术。 </a:t>
            </a:r>
          </a:p>
        </p:txBody>
      </p:sp>
      <p:sp>
        <p:nvSpPr>
          <p:cNvPr id="366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2. 信息技术（IT）"/>
          <p:cNvSpPr/>
          <p:nvPr/>
        </p:nvSpPr>
        <p:spPr>
          <a:xfrm>
            <a:off x="2517619" y="1304764"/>
            <a:ext cx="4997820" cy="1529574"/>
          </a:xfrm>
          <a:prstGeom prst="roundRect">
            <a:avLst>
              <a:gd name="adj" fmla="val 1465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2</a:t>
            </a:r>
            <a:r>
              <a:rPr dirty="0" smtClean="0">
                <a:solidFill>
                  <a:schemeClr val="bg1"/>
                </a:solidFill>
              </a:rPr>
              <a:t>.信息技术</a:t>
            </a:r>
            <a:r>
              <a:rPr dirty="0">
                <a:solidFill>
                  <a:schemeClr val="bg1"/>
                </a:solidFill>
              </a:rPr>
              <a:t>（IT）</a:t>
            </a:r>
          </a:p>
        </p:txBody>
      </p:sp>
      <p:sp>
        <p:nvSpPr>
          <p:cNvPr id="7" name="矩形 6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如何考试"/>
          <p:cNvSpPr/>
          <p:nvPr/>
        </p:nvSpPr>
        <p:spPr>
          <a:xfrm>
            <a:off x="2184634" y="2104517"/>
            <a:ext cx="5829301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如何考试</a:t>
            </a:r>
          </a:p>
        </p:txBody>
      </p:sp>
      <p:sp>
        <p:nvSpPr>
          <p:cNvPr id="148" name="笔试，时间150分钟"/>
          <p:cNvSpPr txBox="1"/>
          <p:nvPr/>
        </p:nvSpPr>
        <p:spPr>
          <a:xfrm>
            <a:off x="9581507" y="2244217"/>
            <a:ext cx="571563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笔试，时间150分钟</a:t>
            </a:r>
          </a:p>
        </p:txBody>
      </p:sp>
      <p:pic>
        <p:nvPicPr>
          <p:cNvPr id="149" name="屏幕快照 2018-02-25 下午6.38.47.png" descr="屏幕快照 2018-02-25 下午6.38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1869" y="4711111"/>
            <a:ext cx="14466868" cy="6900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传感技术（Sensor）- NFC"/>
          <p:cNvSpPr txBox="1"/>
          <p:nvPr/>
        </p:nvSpPr>
        <p:spPr>
          <a:xfrm>
            <a:off x="9334555" y="6324600"/>
            <a:ext cx="112695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✦"/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传感技术（Sensor）- NFC</a:t>
            </a:r>
          </a:p>
        </p:txBody>
      </p:sp>
      <p:sp>
        <p:nvSpPr>
          <p:cNvPr id="370" name="3. 现代信息技术"/>
          <p:cNvSpPr/>
          <p:nvPr/>
        </p:nvSpPr>
        <p:spPr>
          <a:xfrm>
            <a:off x="2517619" y="152197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</a:t>
            </a:r>
            <a:r>
              <a:rPr dirty="0" smtClean="0">
                <a:solidFill>
                  <a:schemeClr val="bg1"/>
                </a:solidFill>
              </a:rPr>
              <a:t>.现代信息技术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1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pic>
        <p:nvPicPr>
          <p:cNvPr id="37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6862" y="7974813"/>
            <a:ext cx="3743946" cy="2807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6977" y="4110385"/>
            <a:ext cx="3598009" cy="2805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52767" y="6002159"/>
            <a:ext cx="1032573" cy="3149998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基础：微电子技术"/>
          <p:cNvSpPr txBox="1"/>
          <p:nvPr/>
        </p:nvSpPr>
        <p:spPr>
          <a:xfrm>
            <a:off x="9921624" y="8972392"/>
            <a:ext cx="156961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✦"/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基础：微电子技术</a:t>
            </a:r>
          </a:p>
        </p:txBody>
      </p:sp>
      <p:sp>
        <p:nvSpPr>
          <p:cNvPr id="376" name="基础"/>
          <p:cNvSpPr txBox="1"/>
          <p:nvPr/>
        </p:nvSpPr>
        <p:spPr>
          <a:xfrm>
            <a:off x="2573173" y="7170757"/>
            <a:ext cx="17917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基础</a:t>
            </a:r>
          </a:p>
        </p:txBody>
      </p:sp>
      <p:sp>
        <p:nvSpPr>
          <p:cNvPr id="377" name="3C+S"/>
          <p:cNvSpPr txBox="1"/>
          <p:nvPr/>
        </p:nvSpPr>
        <p:spPr>
          <a:xfrm>
            <a:off x="20346362" y="5106779"/>
            <a:ext cx="20477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3C+S</a:t>
            </a:r>
          </a:p>
        </p:txBody>
      </p:sp>
      <p:sp>
        <p:nvSpPr>
          <p:cNvPr id="378" name="以集成电路为核心的各种半导体器件"/>
          <p:cNvSpPr txBox="1"/>
          <p:nvPr/>
        </p:nvSpPr>
        <p:spPr>
          <a:xfrm>
            <a:off x="9784970" y="10345104"/>
            <a:ext cx="809096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6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以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hlinkClick r:id="rId6"/>
              </a:rPr>
              <a:t>集成电路</a:t>
            </a:r>
            <a:r>
              <a:t>为核心的各种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hlinkClick r:id="rId7"/>
              </a:rPr>
              <a:t>半导体器件</a:t>
            </a:r>
          </a:p>
        </p:txBody>
      </p:sp>
      <p:sp>
        <p:nvSpPr>
          <p:cNvPr id="379" name="计算机技术（Computer）- 芯片，内存"/>
          <p:cNvSpPr txBox="1"/>
          <p:nvPr/>
        </p:nvSpPr>
        <p:spPr>
          <a:xfrm>
            <a:off x="9328447" y="3717984"/>
            <a:ext cx="940160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✦"/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计算机技术（Computer）- 芯片，内存</a:t>
            </a:r>
          </a:p>
        </p:txBody>
      </p:sp>
      <p:sp>
        <p:nvSpPr>
          <p:cNvPr id="380" name="通信技术（Communication）- 移动网络"/>
          <p:cNvSpPr txBox="1"/>
          <p:nvPr/>
        </p:nvSpPr>
        <p:spPr>
          <a:xfrm>
            <a:off x="9230404" y="4594801"/>
            <a:ext cx="959768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✦"/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通信技术（Communication）- 移动网络</a:t>
            </a:r>
          </a:p>
        </p:txBody>
      </p:sp>
      <p:sp>
        <p:nvSpPr>
          <p:cNvPr id="381" name="控制技术（Control）- 远程遥控"/>
          <p:cNvSpPr txBox="1"/>
          <p:nvPr/>
        </p:nvSpPr>
        <p:spPr>
          <a:xfrm>
            <a:off x="9358804" y="5459700"/>
            <a:ext cx="79151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✦"/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控制技术（Control）- 远程遥控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" grpId="5" build="p" bldLvl="5" animBg="1" advAuto="0"/>
      <p:bldP spid="372" grpId="9" animBg="1" advAuto="0"/>
      <p:bldP spid="373" grpId="1" animBg="1" advAuto="0"/>
      <p:bldP spid="374" grpId="8" animBg="1" advAuto="0"/>
      <p:bldP spid="375" grpId="10" animBg="1" advAuto="0"/>
      <p:bldP spid="376" grpId="7" animBg="1" advAuto="0"/>
      <p:bldP spid="377" grpId="6" animBg="1" advAuto="0"/>
      <p:bldP spid="378" grpId="11" animBg="1" advAuto="0"/>
      <p:bldP spid="379" grpId="2" animBg="1" advAuto="0"/>
      <p:bldP spid="380" grpId="3" animBg="1" advAuto="0"/>
      <p:bldP spid="381" grpId="4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1. 现代信息技术中的3C包括计算机技术（Computer）、通信技术（Communication）、控制技术（Control）."/>
          <p:cNvSpPr txBox="1"/>
          <p:nvPr/>
        </p:nvSpPr>
        <p:spPr>
          <a:xfrm>
            <a:off x="3266060" y="3494735"/>
            <a:ext cx="17369949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1. 现代信息技术中的3C</a:t>
            </a:r>
            <a:r>
              <a:rPr dirty="0" smtClean="0"/>
              <a:t>包括（</a:t>
            </a:r>
            <a:r>
              <a:rPr lang="en-US" dirty="0" smtClean="0"/>
              <a:t>              </a:t>
            </a:r>
            <a:r>
              <a:rPr dirty="0" smtClean="0"/>
              <a:t>）、（</a:t>
            </a:r>
            <a:r>
              <a:rPr lang="en-US" dirty="0" smtClean="0"/>
              <a:t>          </a:t>
            </a:r>
            <a:r>
              <a:rPr dirty="0" smtClean="0"/>
              <a:t>）、（</a:t>
            </a:r>
            <a:r>
              <a:rPr lang="en-US" dirty="0" smtClean="0"/>
              <a:t>         </a:t>
            </a:r>
            <a:r>
              <a:rPr dirty="0" smtClean="0"/>
              <a:t>）</a:t>
            </a:r>
            <a:r>
              <a:rPr lang="zh-CN" altLang="en-US" dirty="0"/>
              <a:t>。</a:t>
            </a:r>
            <a:endParaRPr dirty="0"/>
          </a:p>
        </p:txBody>
      </p:sp>
      <p:sp>
        <p:nvSpPr>
          <p:cNvPr id="389" name="🐂真金不怕火炼"/>
          <p:cNvSpPr txBox="1"/>
          <p:nvPr/>
        </p:nvSpPr>
        <p:spPr>
          <a:xfrm>
            <a:off x="2873290" y="2095515"/>
            <a:ext cx="32258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1. 现代信息技术中的3C包括计算机技术（Computer）、通信技术（Communication）、控制技术（Control）."/>
          <p:cNvSpPr txBox="1"/>
          <p:nvPr/>
        </p:nvSpPr>
        <p:spPr>
          <a:xfrm>
            <a:off x="3266060" y="3494735"/>
            <a:ext cx="17369949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1. 现代信息技术中的3C包括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计算机技术</a:t>
            </a:r>
            <a:r>
              <a:rPr dirty="0"/>
              <a:t>（Computer）、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通信技术</a:t>
            </a:r>
            <a:r>
              <a:rPr dirty="0" err="1"/>
              <a:t>（Communication</a:t>
            </a:r>
            <a:r>
              <a:rPr dirty="0"/>
              <a:t>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控制技术</a:t>
            </a:r>
            <a:r>
              <a:rPr dirty="0" err="1"/>
              <a:t>（Control</a:t>
            </a:r>
            <a:r>
              <a:rPr dirty="0"/>
              <a:t>）.</a:t>
            </a:r>
          </a:p>
        </p:txBody>
      </p:sp>
      <p:sp>
        <p:nvSpPr>
          <p:cNvPr id="389" name="🐂真金不怕火炼"/>
          <p:cNvSpPr txBox="1"/>
          <p:nvPr/>
        </p:nvSpPr>
        <p:spPr>
          <a:xfrm>
            <a:off x="2873290" y="2095515"/>
            <a:ext cx="32258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</p:spTree>
    <p:extLst>
      <p:ext uri="{BB962C8B-B14F-4D97-AF65-F5344CB8AC3E}">
        <p14:creationId xmlns:p14="http://schemas.microsoft.com/office/powerpoint/2010/main" val="161518042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1. 现代信息技术中的3C包括计算机技术（Computer）、通信技术（Communication）、控制技术（Control）."/>
          <p:cNvSpPr txBox="1"/>
          <p:nvPr/>
        </p:nvSpPr>
        <p:spPr>
          <a:xfrm>
            <a:off x="3266060" y="3494735"/>
            <a:ext cx="17369949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1. 现代信息技术中的3C包括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计算机技术</a:t>
            </a:r>
            <a:r>
              <a:rPr dirty="0"/>
              <a:t>（Computer）、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通信技术</a:t>
            </a:r>
            <a:r>
              <a:rPr dirty="0" err="1"/>
              <a:t>（Communication</a:t>
            </a:r>
            <a:r>
              <a:rPr dirty="0"/>
              <a:t>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控制技术</a:t>
            </a:r>
            <a:r>
              <a:rPr dirty="0" err="1"/>
              <a:t>（Control</a:t>
            </a:r>
            <a:r>
              <a:rPr dirty="0"/>
              <a:t>）.</a:t>
            </a:r>
          </a:p>
        </p:txBody>
      </p:sp>
      <p:sp>
        <p:nvSpPr>
          <p:cNvPr id="389" name="🐂真金不怕火炼"/>
          <p:cNvSpPr txBox="1"/>
          <p:nvPr/>
        </p:nvSpPr>
        <p:spPr>
          <a:xfrm>
            <a:off x="2873290" y="2095515"/>
            <a:ext cx="32258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  <p:sp>
        <p:nvSpPr>
          <p:cNvPr id="5" name="2. 1S是传感技术."/>
          <p:cNvSpPr txBox="1"/>
          <p:nvPr/>
        </p:nvSpPr>
        <p:spPr>
          <a:xfrm>
            <a:off x="3266060" y="7349574"/>
            <a:ext cx="5007781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2. 1S</a:t>
            </a:r>
            <a:r>
              <a:rPr dirty="0" smtClean="0"/>
              <a:t>是</a:t>
            </a:r>
            <a:r>
              <a:rPr lang="zh-CN" altLang="en-US" dirty="0" smtClean="0"/>
              <a:t>（ ）</a:t>
            </a:r>
            <a:r>
              <a:rPr dirty="0" err="1" smtClean="0"/>
              <a:t>技术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451601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1. 现代信息技术中的3C包括计算机技术（Computer）、通信技术（Communication）、控制技术（Control）."/>
          <p:cNvSpPr txBox="1"/>
          <p:nvPr/>
        </p:nvSpPr>
        <p:spPr>
          <a:xfrm>
            <a:off x="3266060" y="3494735"/>
            <a:ext cx="17369949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1. 现代信息技术中的3C包括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计算机技术</a:t>
            </a:r>
            <a:r>
              <a:rPr dirty="0"/>
              <a:t>（Computer）、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通信技术</a:t>
            </a:r>
            <a:r>
              <a:rPr dirty="0" err="1"/>
              <a:t>（Communication</a:t>
            </a:r>
            <a:r>
              <a:rPr dirty="0"/>
              <a:t>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控制技术</a:t>
            </a:r>
            <a:r>
              <a:rPr dirty="0" err="1"/>
              <a:t>（Control</a:t>
            </a:r>
            <a:r>
              <a:rPr dirty="0"/>
              <a:t>）.</a:t>
            </a:r>
          </a:p>
        </p:txBody>
      </p:sp>
      <p:sp>
        <p:nvSpPr>
          <p:cNvPr id="389" name="🐂真金不怕火炼"/>
          <p:cNvSpPr txBox="1"/>
          <p:nvPr/>
        </p:nvSpPr>
        <p:spPr>
          <a:xfrm>
            <a:off x="2873290" y="2095515"/>
            <a:ext cx="32258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  <p:sp>
        <p:nvSpPr>
          <p:cNvPr id="5" name="2. 1S是传感技术."/>
          <p:cNvSpPr txBox="1"/>
          <p:nvPr/>
        </p:nvSpPr>
        <p:spPr>
          <a:xfrm>
            <a:off x="3266060" y="7296268"/>
            <a:ext cx="4498277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2. 1S是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传感</a:t>
            </a:r>
            <a:r>
              <a:rPr dirty="0"/>
              <a:t>技术.</a:t>
            </a:r>
          </a:p>
        </p:txBody>
      </p:sp>
    </p:spTree>
    <p:extLst>
      <p:ext uri="{BB962C8B-B14F-4D97-AF65-F5344CB8AC3E}">
        <p14:creationId xmlns:p14="http://schemas.microsoft.com/office/powerpoint/2010/main" val="21524212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1. 现代信息技术中的3C包括计算机技术（Computer）、通信技术（Communication）、控制技术（Control）."/>
          <p:cNvSpPr txBox="1"/>
          <p:nvPr/>
        </p:nvSpPr>
        <p:spPr>
          <a:xfrm>
            <a:off x="3266060" y="3494735"/>
            <a:ext cx="17369949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1. 现代信息技术中的3C包括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计算机技术</a:t>
            </a:r>
            <a:r>
              <a:rPr dirty="0"/>
              <a:t>（Computer）、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通信技术</a:t>
            </a:r>
            <a:r>
              <a:rPr dirty="0" err="1"/>
              <a:t>（Communication</a:t>
            </a:r>
            <a:r>
              <a:rPr dirty="0"/>
              <a:t>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控制技术</a:t>
            </a:r>
            <a:r>
              <a:rPr dirty="0" err="1"/>
              <a:t>（Control</a:t>
            </a:r>
            <a:r>
              <a:rPr dirty="0"/>
              <a:t>）.</a:t>
            </a:r>
          </a:p>
        </p:txBody>
      </p:sp>
      <p:sp>
        <p:nvSpPr>
          <p:cNvPr id="389" name="🐂真金不怕火炼"/>
          <p:cNvSpPr txBox="1"/>
          <p:nvPr/>
        </p:nvSpPr>
        <p:spPr>
          <a:xfrm>
            <a:off x="2873290" y="2095515"/>
            <a:ext cx="32258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  <p:sp>
        <p:nvSpPr>
          <p:cNvPr id="5" name="2. 1S是传感技术."/>
          <p:cNvSpPr txBox="1"/>
          <p:nvPr/>
        </p:nvSpPr>
        <p:spPr>
          <a:xfrm>
            <a:off x="3266060" y="7296268"/>
            <a:ext cx="4498277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2. 1S是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传感</a:t>
            </a:r>
            <a:r>
              <a:rPr dirty="0"/>
              <a:t>技术.</a:t>
            </a:r>
          </a:p>
        </p:txBody>
      </p:sp>
      <p:sp>
        <p:nvSpPr>
          <p:cNvPr id="6" name="3. 现代信息技术的基础是微电子技术."/>
          <p:cNvSpPr txBox="1"/>
          <p:nvPr/>
        </p:nvSpPr>
        <p:spPr>
          <a:xfrm>
            <a:off x="3266060" y="9301816"/>
            <a:ext cx="991297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3. </a:t>
            </a:r>
            <a:r>
              <a:rPr dirty="0" err="1" smtClean="0"/>
              <a:t>现代信息技术的基础是</a:t>
            </a:r>
            <a:r>
              <a:rPr lang="zh-CN" altLang="en-US" dirty="0" smtClean="0"/>
              <a:t>（  ）</a:t>
            </a:r>
            <a:r>
              <a:rPr dirty="0" err="1" smtClean="0"/>
              <a:t>技术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995041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1. 现代信息技术中的3C包括计算机技术（Computer）、通信技术（Communication）、控制技术（Control）."/>
          <p:cNvSpPr txBox="1"/>
          <p:nvPr/>
        </p:nvSpPr>
        <p:spPr>
          <a:xfrm>
            <a:off x="3266060" y="3494735"/>
            <a:ext cx="17369949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1. 现代信息技术中的3C包括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计算机技术</a:t>
            </a:r>
            <a:r>
              <a:rPr dirty="0"/>
              <a:t>（Computer）、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通信技术</a:t>
            </a:r>
            <a:r>
              <a:rPr dirty="0" err="1"/>
              <a:t>（Communication</a:t>
            </a:r>
            <a:r>
              <a:rPr dirty="0"/>
              <a:t>）、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控制技术</a:t>
            </a:r>
            <a:r>
              <a:rPr dirty="0" err="1"/>
              <a:t>（Control</a:t>
            </a:r>
            <a:r>
              <a:rPr dirty="0"/>
              <a:t>）.</a:t>
            </a:r>
          </a:p>
        </p:txBody>
      </p:sp>
      <p:sp>
        <p:nvSpPr>
          <p:cNvPr id="389" name="🐂真金不怕火炼"/>
          <p:cNvSpPr txBox="1"/>
          <p:nvPr/>
        </p:nvSpPr>
        <p:spPr>
          <a:xfrm>
            <a:off x="2873290" y="2095515"/>
            <a:ext cx="32258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  <p:sp>
        <p:nvSpPr>
          <p:cNvPr id="5" name="2. 1S是传感技术."/>
          <p:cNvSpPr txBox="1"/>
          <p:nvPr/>
        </p:nvSpPr>
        <p:spPr>
          <a:xfrm>
            <a:off x="3266060" y="7296268"/>
            <a:ext cx="4498277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2. 1S是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传感</a:t>
            </a:r>
            <a:r>
              <a:rPr dirty="0"/>
              <a:t>技术.</a:t>
            </a:r>
          </a:p>
        </p:txBody>
      </p:sp>
      <p:sp>
        <p:nvSpPr>
          <p:cNvPr id="6" name="3. 现代信息技术的基础是微电子技术."/>
          <p:cNvSpPr txBox="1"/>
          <p:nvPr/>
        </p:nvSpPr>
        <p:spPr>
          <a:xfrm>
            <a:off x="3266060" y="9248510"/>
            <a:ext cx="952690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3. </a:t>
            </a:r>
            <a:r>
              <a:rPr dirty="0" err="1"/>
              <a:t>现代信息技术的基础是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微电子</a:t>
            </a:r>
            <a:r>
              <a:rPr dirty="0" err="1"/>
              <a:t>技术</a:t>
            </a:r>
            <a:r>
              <a:rPr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563836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077506" y="3249665"/>
            <a:ext cx="4383431" cy="3090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62511" y="3468624"/>
            <a:ext cx="3708151" cy="2652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0163" y="8454303"/>
            <a:ext cx="4574779" cy="332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code-circle-1-zero-numbers-binary.jpg" descr="code-circle-1-zero-numbers-binary.jpg"/>
          <p:cNvPicPr>
            <a:picLocks noChangeAspect="1"/>
          </p:cNvPicPr>
          <p:nvPr/>
        </p:nvPicPr>
        <p:blipFill>
          <a:blip r:embed="rId5">
            <a:extLst/>
          </a:blip>
          <a:srcRect l="3371" t="6346" r="3371" b="6343"/>
          <a:stretch>
            <a:fillRect/>
          </a:stretch>
        </p:blipFill>
        <p:spPr>
          <a:xfrm>
            <a:off x="5226387" y="3188682"/>
            <a:ext cx="4574779" cy="3212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33" y="0"/>
                </a:moveTo>
                <a:cubicBezTo>
                  <a:pt x="2233" y="0"/>
                  <a:pt x="1776" y="2"/>
                  <a:pt x="1295" y="219"/>
                </a:cubicBezTo>
                <a:cubicBezTo>
                  <a:pt x="765" y="494"/>
                  <a:pt x="347" y="1089"/>
                  <a:pt x="154" y="1844"/>
                </a:cubicBezTo>
                <a:cubicBezTo>
                  <a:pt x="0" y="2534"/>
                  <a:pt x="0" y="3183"/>
                  <a:pt x="0" y="4462"/>
                </a:cubicBezTo>
                <a:lnTo>
                  <a:pt x="0" y="17117"/>
                </a:lnTo>
                <a:cubicBezTo>
                  <a:pt x="0" y="18416"/>
                  <a:pt x="0" y="19066"/>
                  <a:pt x="154" y="19756"/>
                </a:cubicBezTo>
                <a:cubicBezTo>
                  <a:pt x="347" y="20511"/>
                  <a:pt x="765" y="21106"/>
                  <a:pt x="1295" y="21381"/>
                </a:cubicBezTo>
                <a:cubicBezTo>
                  <a:pt x="1779" y="21600"/>
                  <a:pt x="2235" y="21600"/>
                  <a:pt x="3133" y="21600"/>
                </a:cubicBezTo>
                <a:lnTo>
                  <a:pt x="18452" y="21600"/>
                </a:lnTo>
                <a:cubicBezTo>
                  <a:pt x="19364" y="21600"/>
                  <a:pt x="19821" y="21600"/>
                  <a:pt x="20305" y="21381"/>
                </a:cubicBezTo>
                <a:cubicBezTo>
                  <a:pt x="20835" y="21106"/>
                  <a:pt x="21253" y="20511"/>
                  <a:pt x="21446" y="19756"/>
                </a:cubicBezTo>
                <a:cubicBezTo>
                  <a:pt x="21600" y="19066"/>
                  <a:pt x="21600" y="18417"/>
                  <a:pt x="21600" y="17138"/>
                </a:cubicBezTo>
                <a:lnTo>
                  <a:pt x="21600" y="4483"/>
                </a:lnTo>
                <a:cubicBezTo>
                  <a:pt x="21600" y="3184"/>
                  <a:pt x="21600" y="2534"/>
                  <a:pt x="21446" y="1844"/>
                </a:cubicBezTo>
                <a:cubicBezTo>
                  <a:pt x="21253" y="1089"/>
                  <a:pt x="20835" y="494"/>
                  <a:pt x="20305" y="219"/>
                </a:cubicBezTo>
                <a:cubicBezTo>
                  <a:pt x="19821" y="0"/>
                  <a:pt x="19365" y="0"/>
                  <a:pt x="18467" y="0"/>
                </a:cubicBezTo>
                <a:lnTo>
                  <a:pt x="3148" y="0"/>
                </a:lnTo>
                <a:lnTo>
                  <a:pt x="313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17" name="5c46e2a9a1f38e734c7bd22017c6da81.jpg" descr="5c46e2a9a1f38e734c7bd22017c6da81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527662" y="8267684"/>
            <a:ext cx="3628869" cy="3694188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数字化"/>
          <p:cNvSpPr txBox="1"/>
          <p:nvPr/>
        </p:nvSpPr>
        <p:spPr>
          <a:xfrm>
            <a:off x="6036810" y="6743577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数字化</a:t>
            </a:r>
          </a:p>
        </p:txBody>
      </p:sp>
      <p:sp>
        <p:nvSpPr>
          <p:cNvPr id="419" name="小型化"/>
          <p:cNvSpPr txBox="1"/>
          <p:nvPr/>
        </p:nvSpPr>
        <p:spPr>
          <a:xfrm>
            <a:off x="11292227" y="6743577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小型化</a:t>
            </a:r>
          </a:p>
        </p:txBody>
      </p:sp>
      <p:sp>
        <p:nvSpPr>
          <p:cNvPr id="420" name="网络化"/>
          <p:cNvSpPr txBox="1"/>
          <p:nvPr/>
        </p:nvSpPr>
        <p:spPr>
          <a:xfrm>
            <a:off x="16816855" y="6743577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网络化</a:t>
            </a:r>
          </a:p>
        </p:txBody>
      </p:sp>
      <p:sp>
        <p:nvSpPr>
          <p:cNvPr id="421" name="智能化"/>
          <p:cNvSpPr txBox="1"/>
          <p:nvPr/>
        </p:nvSpPr>
        <p:spPr>
          <a:xfrm>
            <a:off x="8644508" y="12225824"/>
            <a:ext cx="2490259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智能化</a:t>
            </a:r>
          </a:p>
        </p:txBody>
      </p:sp>
      <p:sp>
        <p:nvSpPr>
          <p:cNvPr id="422" name="系统化"/>
          <p:cNvSpPr txBox="1"/>
          <p:nvPr/>
        </p:nvSpPr>
        <p:spPr>
          <a:xfrm>
            <a:off x="14878736" y="12225824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系统化</a:t>
            </a:r>
          </a:p>
        </p:txBody>
      </p:sp>
      <p:sp>
        <p:nvSpPr>
          <p:cNvPr id="423" name="现代信息技术的特点"/>
          <p:cNvSpPr/>
          <p:nvPr/>
        </p:nvSpPr>
        <p:spPr>
          <a:xfrm>
            <a:off x="2263017" y="970193"/>
            <a:ext cx="6272959" cy="1417638"/>
          </a:xfrm>
          <a:prstGeom prst="roundRect">
            <a:avLst>
              <a:gd name="adj" fmla="val 15816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现代信息技术的特点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4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1" animBg="1" advAuto="0"/>
      <p:bldP spid="419" grpId="2" animBg="1" advAuto="0"/>
      <p:bldP spid="420" grpId="3" animBg="1" advAuto="0"/>
      <p:bldP spid="421" grpId="4" animBg="1" advAuto="0"/>
      <p:bldP spid="422" grpId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发展&amp;应用的特点"/>
          <p:cNvSpPr txBox="1"/>
          <p:nvPr/>
        </p:nvSpPr>
        <p:spPr>
          <a:xfrm>
            <a:off x="3519962" y="4222322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✦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发展&amp;应用的特点</a:t>
            </a:r>
          </a:p>
        </p:txBody>
      </p:sp>
      <p:sp>
        <p:nvSpPr>
          <p:cNvPr id="428" name="数字化：各种信息被进行二进制编码"/>
          <p:cNvSpPr txBox="1"/>
          <p:nvPr/>
        </p:nvSpPr>
        <p:spPr>
          <a:xfrm>
            <a:off x="4057843" y="5439817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数字化：各种信息被进行二进制编码</a:t>
            </a:r>
          </a:p>
        </p:txBody>
      </p:sp>
      <p:sp>
        <p:nvSpPr>
          <p:cNvPr id="429" name="小型化：功能提高，体积变小"/>
          <p:cNvSpPr txBox="1"/>
          <p:nvPr/>
        </p:nvSpPr>
        <p:spPr>
          <a:xfrm>
            <a:off x="4057843" y="6388579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小型化：功能提高，体积变小</a:t>
            </a:r>
          </a:p>
        </p:txBody>
      </p:sp>
      <p:sp>
        <p:nvSpPr>
          <p:cNvPr id="430" name="智能化：智能技术开发软件（AlphaGo）"/>
          <p:cNvSpPr txBox="1"/>
          <p:nvPr/>
        </p:nvSpPr>
        <p:spPr>
          <a:xfrm>
            <a:off x="4057843" y="8554836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智能化：智能技术开发软件（AlphaGo）</a:t>
            </a:r>
          </a:p>
        </p:txBody>
      </p:sp>
      <p:sp>
        <p:nvSpPr>
          <p:cNvPr id="431" name="网络化：网络技术的发展和普及"/>
          <p:cNvSpPr txBox="1"/>
          <p:nvPr/>
        </p:nvSpPr>
        <p:spPr>
          <a:xfrm>
            <a:off x="4057843" y="7425287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网络化：网络技术的发展和普及</a:t>
            </a:r>
          </a:p>
        </p:txBody>
      </p:sp>
      <p:sp>
        <p:nvSpPr>
          <p:cNvPr id="432" name="系统化：有机地集成在一起 “公交一卡通”"/>
          <p:cNvSpPr txBox="1"/>
          <p:nvPr/>
        </p:nvSpPr>
        <p:spPr>
          <a:xfrm>
            <a:off x="4057843" y="9632525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系统化：有机地集成在一起 “公交一卡通”</a:t>
            </a:r>
          </a:p>
        </p:txBody>
      </p:sp>
      <p:sp>
        <p:nvSpPr>
          <p:cNvPr id="433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3. 现代信息技术"/>
          <p:cNvSpPr/>
          <p:nvPr/>
        </p:nvSpPr>
        <p:spPr>
          <a:xfrm>
            <a:off x="2517619" y="152197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</a:t>
            </a:r>
            <a:r>
              <a:rPr dirty="0" smtClean="0">
                <a:solidFill>
                  <a:schemeClr val="bg1"/>
                </a:solidFill>
              </a:rPr>
              <a:t>.现代信息技术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发展&amp;应用的特点"/>
          <p:cNvSpPr txBox="1"/>
          <p:nvPr/>
        </p:nvSpPr>
        <p:spPr>
          <a:xfrm>
            <a:off x="2574297" y="4040464"/>
            <a:ext cx="1569614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✦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发展&amp;应用的特点</a:t>
            </a:r>
          </a:p>
        </p:txBody>
      </p:sp>
      <p:sp>
        <p:nvSpPr>
          <p:cNvPr id="437" name="各种信息被进行二进制编码"/>
          <p:cNvSpPr txBox="1"/>
          <p:nvPr/>
        </p:nvSpPr>
        <p:spPr>
          <a:xfrm>
            <a:off x="3298942" y="9825744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各种信息被进行二进制编码</a:t>
            </a:r>
          </a:p>
        </p:txBody>
      </p:sp>
      <p:sp>
        <p:nvSpPr>
          <p:cNvPr id="438" name="功能提高，体积变小"/>
          <p:cNvSpPr txBox="1"/>
          <p:nvPr/>
        </p:nvSpPr>
        <p:spPr>
          <a:xfrm>
            <a:off x="3298942" y="7361052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功能提高，体积变小</a:t>
            </a:r>
          </a:p>
        </p:txBody>
      </p:sp>
      <p:sp>
        <p:nvSpPr>
          <p:cNvPr id="439" name="智能技术开发软件（AlphaGo）"/>
          <p:cNvSpPr txBox="1"/>
          <p:nvPr/>
        </p:nvSpPr>
        <p:spPr>
          <a:xfrm>
            <a:off x="3298942" y="6316931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智能技术开发软件（AlphaGo）</a:t>
            </a:r>
          </a:p>
        </p:txBody>
      </p:sp>
      <p:sp>
        <p:nvSpPr>
          <p:cNvPr id="440" name="网络技术的发展和普及"/>
          <p:cNvSpPr txBox="1"/>
          <p:nvPr/>
        </p:nvSpPr>
        <p:spPr>
          <a:xfrm>
            <a:off x="3298942" y="5202327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网络技术的发展和普及</a:t>
            </a:r>
          </a:p>
        </p:txBody>
      </p:sp>
      <p:sp>
        <p:nvSpPr>
          <p:cNvPr id="441" name="有机地集成在一起 “公交一卡通”"/>
          <p:cNvSpPr txBox="1"/>
          <p:nvPr/>
        </p:nvSpPr>
        <p:spPr>
          <a:xfrm>
            <a:off x="3298942" y="8593398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有机地集成在一起 “公交一卡通”</a:t>
            </a:r>
          </a:p>
        </p:txBody>
      </p:sp>
      <p:sp>
        <p:nvSpPr>
          <p:cNvPr id="442" name="数字化"/>
          <p:cNvSpPr txBox="1"/>
          <p:nvPr/>
        </p:nvSpPr>
        <p:spPr>
          <a:xfrm>
            <a:off x="19214913" y="7431534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数字化</a:t>
            </a:r>
          </a:p>
        </p:txBody>
      </p:sp>
      <p:sp>
        <p:nvSpPr>
          <p:cNvPr id="443" name="小型化"/>
          <p:cNvSpPr txBox="1"/>
          <p:nvPr/>
        </p:nvSpPr>
        <p:spPr>
          <a:xfrm>
            <a:off x="19214913" y="10019747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小型化</a:t>
            </a:r>
          </a:p>
        </p:txBody>
      </p:sp>
      <p:sp>
        <p:nvSpPr>
          <p:cNvPr id="444" name="网络化"/>
          <p:cNvSpPr txBox="1"/>
          <p:nvPr/>
        </p:nvSpPr>
        <p:spPr>
          <a:xfrm>
            <a:off x="19214913" y="6180049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网络化</a:t>
            </a:r>
          </a:p>
        </p:txBody>
      </p:sp>
      <p:sp>
        <p:nvSpPr>
          <p:cNvPr id="445" name="智能化"/>
          <p:cNvSpPr txBox="1"/>
          <p:nvPr/>
        </p:nvSpPr>
        <p:spPr>
          <a:xfrm>
            <a:off x="19214913" y="8690399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智能化</a:t>
            </a:r>
          </a:p>
        </p:txBody>
      </p:sp>
      <p:sp>
        <p:nvSpPr>
          <p:cNvPr id="446" name="系统化"/>
          <p:cNvSpPr txBox="1"/>
          <p:nvPr/>
        </p:nvSpPr>
        <p:spPr>
          <a:xfrm>
            <a:off x="19214913" y="4928563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系统化</a:t>
            </a:r>
          </a:p>
        </p:txBody>
      </p:sp>
      <p:sp>
        <p:nvSpPr>
          <p:cNvPr id="447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sp>
        <p:nvSpPr>
          <p:cNvPr id="15" name="3. 现代信息技术"/>
          <p:cNvSpPr/>
          <p:nvPr/>
        </p:nvSpPr>
        <p:spPr>
          <a:xfrm>
            <a:off x="2517619" y="152197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</a:t>
            </a:r>
            <a:r>
              <a:rPr dirty="0" smtClean="0">
                <a:solidFill>
                  <a:schemeClr val="bg1"/>
                </a:solidFill>
              </a:rPr>
              <a:t>.现代信息技术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想通过考试？还是想学到知识？"/>
          <p:cNvSpPr txBox="1"/>
          <p:nvPr/>
        </p:nvSpPr>
        <p:spPr>
          <a:xfrm>
            <a:off x="7960697" y="5944725"/>
            <a:ext cx="900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想通过考试？还是想学到知识？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发展&amp;应用的特点"/>
          <p:cNvSpPr txBox="1"/>
          <p:nvPr/>
        </p:nvSpPr>
        <p:spPr>
          <a:xfrm>
            <a:off x="2536197" y="4040464"/>
            <a:ext cx="1569614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✦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发展&amp;应用的特点</a:t>
            </a:r>
          </a:p>
        </p:txBody>
      </p:sp>
      <p:sp>
        <p:nvSpPr>
          <p:cNvPr id="451" name="各种信息被进行二进制编码"/>
          <p:cNvSpPr txBox="1"/>
          <p:nvPr/>
        </p:nvSpPr>
        <p:spPr>
          <a:xfrm>
            <a:off x="3260842" y="9825744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各种信息被进行二进制编码</a:t>
            </a:r>
          </a:p>
        </p:txBody>
      </p:sp>
      <p:sp>
        <p:nvSpPr>
          <p:cNvPr id="452" name="功能提高，体积变小"/>
          <p:cNvSpPr txBox="1"/>
          <p:nvPr/>
        </p:nvSpPr>
        <p:spPr>
          <a:xfrm>
            <a:off x="3260842" y="7361052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功能提高，体积变小</a:t>
            </a:r>
          </a:p>
        </p:txBody>
      </p:sp>
      <p:sp>
        <p:nvSpPr>
          <p:cNvPr id="453" name="智能技术开发软件（AlphaGo）"/>
          <p:cNvSpPr txBox="1"/>
          <p:nvPr/>
        </p:nvSpPr>
        <p:spPr>
          <a:xfrm>
            <a:off x="3260842" y="6316931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智能技术开发软件（AlphaGo）</a:t>
            </a:r>
          </a:p>
        </p:txBody>
      </p:sp>
      <p:sp>
        <p:nvSpPr>
          <p:cNvPr id="454" name="网络技术的发展和普及"/>
          <p:cNvSpPr txBox="1"/>
          <p:nvPr/>
        </p:nvSpPr>
        <p:spPr>
          <a:xfrm>
            <a:off x="3260842" y="5202327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网络技术的发展和普及</a:t>
            </a:r>
          </a:p>
        </p:txBody>
      </p:sp>
      <p:sp>
        <p:nvSpPr>
          <p:cNvPr id="455" name="有机地集成在一起 “公交一卡通”"/>
          <p:cNvSpPr txBox="1"/>
          <p:nvPr/>
        </p:nvSpPr>
        <p:spPr>
          <a:xfrm>
            <a:off x="3260842" y="8593398"/>
            <a:ext cx="156961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有机地集成在一起 “公交一卡通”</a:t>
            </a:r>
          </a:p>
        </p:txBody>
      </p:sp>
      <p:sp>
        <p:nvSpPr>
          <p:cNvPr id="456" name="数字化"/>
          <p:cNvSpPr txBox="1"/>
          <p:nvPr/>
        </p:nvSpPr>
        <p:spPr>
          <a:xfrm>
            <a:off x="19214913" y="7431534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数字化</a:t>
            </a:r>
          </a:p>
        </p:txBody>
      </p:sp>
      <p:sp>
        <p:nvSpPr>
          <p:cNvPr id="457" name="小型化"/>
          <p:cNvSpPr txBox="1"/>
          <p:nvPr/>
        </p:nvSpPr>
        <p:spPr>
          <a:xfrm>
            <a:off x="19214913" y="10019747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小型化</a:t>
            </a:r>
          </a:p>
        </p:txBody>
      </p:sp>
      <p:sp>
        <p:nvSpPr>
          <p:cNvPr id="458" name="网络化"/>
          <p:cNvSpPr txBox="1"/>
          <p:nvPr/>
        </p:nvSpPr>
        <p:spPr>
          <a:xfrm>
            <a:off x="19214913" y="6180049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网络化</a:t>
            </a:r>
          </a:p>
        </p:txBody>
      </p:sp>
      <p:sp>
        <p:nvSpPr>
          <p:cNvPr id="459" name="智能化"/>
          <p:cNvSpPr txBox="1"/>
          <p:nvPr/>
        </p:nvSpPr>
        <p:spPr>
          <a:xfrm>
            <a:off x="19214913" y="8690399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智能化</a:t>
            </a:r>
          </a:p>
        </p:txBody>
      </p:sp>
      <p:sp>
        <p:nvSpPr>
          <p:cNvPr id="460" name="系统化"/>
          <p:cNvSpPr txBox="1"/>
          <p:nvPr/>
        </p:nvSpPr>
        <p:spPr>
          <a:xfrm>
            <a:off x="19214913" y="4928563"/>
            <a:ext cx="249026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5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系统化</a:t>
            </a:r>
          </a:p>
        </p:txBody>
      </p:sp>
      <p:pic>
        <p:nvPicPr>
          <p:cNvPr id="461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78560">
            <a:off x="11627643" y="5960481"/>
            <a:ext cx="6521249" cy="299400"/>
          </a:xfrm>
          <a:prstGeom prst="rect">
            <a:avLst/>
          </a:prstGeom>
        </p:spPr>
      </p:pic>
      <p:pic>
        <p:nvPicPr>
          <p:cNvPr id="463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21300">
            <a:off x="11636403" y="7858068"/>
            <a:ext cx="6793902" cy="299399"/>
          </a:xfrm>
          <a:prstGeom prst="rect">
            <a:avLst/>
          </a:prstGeom>
        </p:spPr>
      </p:pic>
      <p:pic>
        <p:nvPicPr>
          <p:cNvPr id="465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71475">
            <a:off x="11632306" y="9006416"/>
            <a:ext cx="6510083" cy="299399"/>
          </a:xfrm>
          <a:prstGeom prst="rect">
            <a:avLst/>
          </a:prstGeom>
        </p:spPr>
      </p:pic>
      <p:pic>
        <p:nvPicPr>
          <p:cNvPr id="467" name="线条" descr="线条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041381">
            <a:off x="11930390" y="7449183"/>
            <a:ext cx="7032045" cy="299400"/>
          </a:xfrm>
          <a:prstGeom prst="rect">
            <a:avLst/>
          </a:prstGeom>
        </p:spPr>
      </p:pic>
      <p:pic>
        <p:nvPicPr>
          <p:cNvPr id="469" name="线条" descr="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389131">
            <a:off x="11854061" y="8910734"/>
            <a:ext cx="6605413" cy="299400"/>
          </a:xfrm>
          <a:prstGeom prst="rect">
            <a:avLst/>
          </a:prstGeom>
        </p:spPr>
      </p:pic>
      <p:sp>
        <p:nvSpPr>
          <p:cNvPr id="471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  <p:sp>
        <p:nvSpPr>
          <p:cNvPr id="20" name="3. 现代信息技术"/>
          <p:cNvSpPr/>
          <p:nvPr/>
        </p:nvSpPr>
        <p:spPr>
          <a:xfrm>
            <a:off x="2517619" y="152197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</a:t>
            </a:r>
            <a:r>
              <a:rPr dirty="0" smtClean="0">
                <a:solidFill>
                  <a:schemeClr val="bg1"/>
                </a:solidFill>
              </a:rPr>
              <a:t>.现代信息技术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1" animBg="1" advAuto="0"/>
      <p:bldP spid="463" grpId="2" animBg="1" advAuto="0"/>
      <p:bldP spid="465" grpId="3" animBg="1" advAuto="0"/>
      <p:bldP spid="467" grpId="4" animBg="1" advAuto="0"/>
      <p:bldP spid="469" grpId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现代信息技术的发展呈现出的特点有（）"/>
          <p:cNvSpPr txBox="1"/>
          <p:nvPr/>
        </p:nvSpPr>
        <p:spPr>
          <a:xfrm>
            <a:off x="3112042" y="2747402"/>
            <a:ext cx="1154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现代信息技术的发展呈现出的特点有（）</a:t>
            </a:r>
          </a:p>
        </p:txBody>
      </p:sp>
      <p:sp>
        <p:nvSpPr>
          <p:cNvPr id="474" name="A. 数字化"/>
          <p:cNvSpPr txBox="1"/>
          <p:nvPr/>
        </p:nvSpPr>
        <p:spPr>
          <a:xfrm>
            <a:off x="4717480" y="5746326"/>
            <a:ext cx="301307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A. 数字化 </a:t>
            </a:r>
          </a:p>
        </p:txBody>
      </p:sp>
      <p:sp>
        <p:nvSpPr>
          <p:cNvPr id="475" name="B. 网络化"/>
          <p:cNvSpPr txBox="1"/>
          <p:nvPr/>
        </p:nvSpPr>
        <p:spPr>
          <a:xfrm>
            <a:off x="11927714" y="5784426"/>
            <a:ext cx="30143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B. 网络化 </a:t>
            </a:r>
          </a:p>
        </p:txBody>
      </p:sp>
      <p:sp>
        <p:nvSpPr>
          <p:cNvPr id="476" name="C. 小型化"/>
          <p:cNvSpPr txBox="1"/>
          <p:nvPr/>
        </p:nvSpPr>
        <p:spPr>
          <a:xfrm>
            <a:off x="4671718" y="7519706"/>
            <a:ext cx="2992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C. 小型化 </a:t>
            </a:r>
          </a:p>
        </p:txBody>
      </p:sp>
      <p:sp>
        <p:nvSpPr>
          <p:cNvPr id="477" name="D. 智能化"/>
          <p:cNvSpPr txBox="1"/>
          <p:nvPr/>
        </p:nvSpPr>
        <p:spPr>
          <a:xfrm>
            <a:off x="11938510" y="7439391"/>
            <a:ext cx="27978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D. 智能化</a:t>
            </a:r>
          </a:p>
        </p:txBody>
      </p:sp>
      <p:sp>
        <p:nvSpPr>
          <p:cNvPr id="478" name="E. 用户化"/>
          <p:cNvSpPr txBox="1"/>
          <p:nvPr/>
        </p:nvSpPr>
        <p:spPr>
          <a:xfrm>
            <a:off x="4769191" y="9293086"/>
            <a:ext cx="27679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E. 用户化</a:t>
            </a:r>
          </a:p>
        </p:txBody>
      </p:sp>
      <p:sp>
        <p:nvSpPr>
          <p:cNvPr id="480" name="1610"/>
          <p:cNvSpPr txBox="1"/>
          <p:nvPr/>
        </p:nvSpPr>
        <p:spPr>
          <a:xfrm>
            <a:off x="15260082" y="2791852"/>
            <a:ext cx="1501903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1610</a:t>
            </a:r>
          </a:p>
        </p:txBody>
      </p:sp>
      <p:sp>
        <p:nvSpPr>
          <p:cNvPr id="481" name="真题演练"/>
          <p:cNvSpPr/>
          <p:nvPr/>
        </p:nvSpPr>
        <p:spPr>
          <a:xfrm>
            <a:off x="2665383" y="749552"/>
            <a:ext cx="4891369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现代信息技术的发展呈现出的特点有（）"/>
          <p:cNvSpPr txBox="1"/>
          <p:nvPr/>
        </p:nvSpPr>
        <p:spPr>
          <a:xfrm>
            <a:off x="3112042" y="2747402"/>
            <a:ext cx="1154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现代信息技术的发展呈现出的特点有（）</a:t>
            </a:r>
          </a:p>
        </p:txBody>
      </p:sp>
      <p:sp>
        <p:nvSpPr>
          <p:cNvPr id="484" name="A. 数字化"/>
          <p:cNvSpPr txBox="1"/>
          <p:nvPr/>
        </p:nvSpPr>
        <p:spPr>
          <a:xfrm>
            <a:off x="4717480" y="5746326"/>
            <a:ext cx="303657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A. 数字化 </a:t>
            </a:r>
          </a:p>
        </p:txBody>
      </p:sp>
      <p:sp>
        <p:nvSpPr>
          <p:cNvPr id="485" name="B. 网络化"/>
          <p:cNvSpPr txBox="1"/>
          <p:nvPr/>
        </p:nvSpPr>
        <p:spPr>
          <a:xfrm>
            <a:off x="11927714" y="5784426"/>
            <a:ext cx="30378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B. 网络化 </a:t>
            </a:r>
          </a:p>
        </p:txBody>
      </p:sp>
      <p:sp>
        <p:nvSpPr>
          <p:cNvPr id="486" name="C. 小型化"/>
          <p:cNvSpPr txBox="1"/>
          <p:nvPr/>
        </p:nvSpPr>
        <p:spPr>
          <a:xfrm>
            <a:off x="4671718" y="7519706"/>
            <a:ext cx="30175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C. 小型化 </a:t>
            </a:r>
          </a:p>
        </p:txBody>
      </p:sp>
      <p:sp>
        <p:nvSpPr>
          <p:cNvPr id="487" name="D. 智能化"/>
          <p:cNvSpPr txBox="1"/>
          <p:nvPr/>
        </p:nvSpPr>
        <p:spPr>
          <a:xfrm>
            <a:off x="11938510" y="7439391"/>
            <a:ext cx="28238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D. 智能化</a:t>
            </a:r>
          </a:p>
        </p:txBody>
      </p:sp>
      <p:sp>
        <p:nvSpPr>
          <p:cNvPr id="488" name="E. 用户化"/>
          <p:cNvSpPr txBox="1"/>
          <p:nvPr/>
        </p:nvSpPr>
        <p:spPr>
          <a:xfrm>
            <a:off x="4769191" y="9293086"/>
            <a:ext cx="27679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E. 用户化</a:t>
            </a:r>
          </a:p>
        </p:txBody>
      </p:sp>
      <p:sp>
        <p:nvSpPr>
          <p:cNvPr id="489" name="F. 系统化"/>
          <p:cNvSpPr txBox="1"/>
          <p:nvPr/>
        </p:nvSpPr>
        <p:spPr>
          <a:xfrm>
            <a:off x="11938510" y="9330656"/>
            <a:ext cx="274955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F. 系统化</a:t>
            </a:r>
          </a:p>
        </p:txBody>
      </p:sp>
      <p:sp>
        <p:nvSpPr>
          <p:cNvPr id="491" name="1610"/>
          <p:cNvSpPr txBox="1"/>
          <p:nvPr/>
        </p:nvSpPr>
        <p:spPr>
          <a:xfrm>
            <a:off x="15260082" y="2791852"/>
            <a:ext cx="1501903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1610</a:t>
            </a:r>
          </a:p>
        </p:txBody>
      </p:sp>
      <p:sp>
        <p:nvSpPr>
          <p:cNvPr id="11" name="真题演练"/>
          <p:cNvSpPr/>
          <p:nvPr/>
        </p:nvSpPr>
        <p:spPr>
          <a:xfrm>
            <a:off x="2665383" y="749552"/>
            <a:ext cx="4891369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下列选项中，属于信息技术范畴的有（）   1104…"/>
          <p:cNvSpPr txBox="1"/>
          <p:nvPr/>
        </p:nvSpPr>
        <p:spPr>
          <a:xfrm>
            <a:off x="3230698" y="3352040"/>
            <a:ext cx="16991839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下列选项中，属于信息技术范畴的有（） </a:t>
            </a:r>
            <a:r>
              <a:rPr>
                <a:solidFill>
                  <a:srgbClr val="FF2600"/>
                </a:solidFill>
              </a:rPr>
              <a:t>  </a:t>
            </a:r>
            <a:r>
              <a:t>1104  </a:t>
            </a:r>
          </a:p>
          <a:p>
            <a: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</a:t>
            </a:r>
          </a:p>
          <a:p>
            <a:pPr algn="l" defTabSz="457200">
              <a:defRPr sz="4500" b="0">
                <a:solidFill>
                  <a:srgbClr val="FF2600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>
                <a:solidFill>
                  <a:srgbClr val="000000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rPr>
              <a:t>    A. iPhone4    	B.GPS        C.PDA	     D.公交一卡通	     E.IPad</a:t>
            </a:r>
          </a:p>
        </p:txBody>
      </p:sp>
      <p:sp>
        <p:nvSpPr>
          <p:cNvPr id="4" name="真题演练"/>
          <p:cNvSpPr/>
          <p:nvPr/>
        </p:nvSpPr>
        <p:spPr>
          <a:xfrm>
            <a:off x="2665383" y="749552"/>
            <a:ext cx="4891369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下列选项中，属于信息技术范畴的有（ABCDE ）   1104…"/>
          <p:cNvSpPr txBox="1"/>
          <p:nvPr/>
        </p:nvSpPr>
        <p:spPr>
          <a:xfrm>
            <a:off x="3230698" y="3352040"/>
            <a:ext cx="1706842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下列选项中，属于信息技术范畴的有（</a:t>
            </a:r>
            <a:r>
              <a:rPr>
                <a:solidFill>
                  <a:srgbClr val="FF2600"/>
                </a:solidFill>
                <a:latin typeface="Hannotate SC Bold"/>
                <a:ea typeface="Hannotate SC Bold"/>
                <a:cs typeface="Hannotate SC Bold"/>
                <a:sym typeface="Hannotate SC Bold"/>
              </a:rPr>
              <a:t>ABCDE</a:t>
            </a:r>
            <a:r>
              <a:t> ） </a:t>
            </a:r>
            <a:r>
              <a:rPr>
                <a:solidFill>
                  <a:srgbClr val="FF2600"/>
                </a:solidFill>
              </a:rPr>
              <a:t>  </a:t>
            </a:r>
            <a:r>
              <a:t>1104  </a:t>
            </a:r>
          </a:p>
          <a:p>
            <a: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</a:t>
            </a:r>
          </a:p>
          <a:p>
            <a:pPr algn="l" defTabSz="457200">
              <a:defRPr sz="4500" b="0">
                <a:solidFill>
                  <a:srgbClr val="FF2600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rPr>
                <a:solidFill>
                  <a:srgbClr val="000000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rPr>
              <a:t>    </a:t>
            </a:r>
            <a:r>
              <a:t>A. iPhone4    	B.GPS        C.PDA	     D.公交一卡通	     E.iPad</a:t>
            </a:r>
          </a:p>
        </p:txBody>
      </p:sp>
      <p:sp>
        <p:nvSpPr>
          <p:cNvPr id="4" name="真题演练"/>
          <p:cNvSpPr/>
          <p:nvPr/>
        </p:nvSpPr>
        <p:spPr>
          <a:xfrm>
            <a:off x="2665383" y="749552"/>
            <a:ext cx="4891369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各种文字的、图形的、图像的、声音的信息被进行二进制编码体现了现代信息技术的特点是"/>
          <p:cNvSpPr txBox="1"/>
          <p:nvPr/>
        </p:nvSpPr>
        <p:spPr>
          <a:xfrm>
            <a:off x="2977600" y="2842757"/>
            <a:ext cx="1935886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各种文字的、图形的、图像的、声音的信息被进行二进制编码体现了现代信息技术的特点是</a:t>
            </a:r>
          </a:p>
        </p:txBody>
      </p:sp>
      <p:sp>
        <p:nvSpPr>
          <p:cNvPr id="500" name="A:网路化                       B:信息化…"/>
          <p:cNvSpPr txBox="1"/>
          <p:nvPr/>
        </p:nvSpPr>
        <p:spPr>
          <a:xfrm>
            <a:off x="3177724" y="5854099"/>
            <a:ext cx="14791466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A:网路化                       B:信息化</a:t>
            </a:r>
          </a:p>
          <a:p>
            <a: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/>
          </a:p>
          <a:p>
            <a: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C:数字化                       D:智能化</a:t>
            </a:r>
          </a:p>
        </p:txBody>
      </p:sp>
      <p:sp>
        <p:nvSpPr>
          <p:cNvPr id="501" name="1504"/>
          <p:cNvSpPr txBox="1"/>
          <p:nvPr/>
        </p:nvSpPr>
        <p:spPr>
          <a:xfrm>
            <a:off x="9822506" y="3897499"/>
            <a:ext cx="1501903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1504</a:t>
            </a:r>
          </a:p>
        </p:txBody>
      </p:sp>
      <p:sp>
        <p:nvSpPr>
          <p:cNvPr id="5" name="真题演练"/>
          <p:cNvSpPr/>
          <p:nvPr/>
        </p:nvSpPr>
        <p:spPr>
          <a:xfrm>
            <a:off x="2665383" y="749552"/>
            <a:ext cx="4891369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各种文字的、图形的、图像的、声音的信息被进行二进制编码体现了现代信息技术的特点是"/>
          <p:cNvSpPr txBox="1"/>
          <p:nvPr/>
        </p:nvSpPr>
        <p:spPr>
          <a:xfrm>
            <a:off x="2977600" y="2842757"/>
            <a:ext cx="1935886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各种文字的、图形的、图像的、声音的信息被进行二进制编码体现了现代信息技术的特点是</a:t>
            </a:r>
          </a:p>
        </p:txBody>
      </p:sp>
      <p:sp>
        <p:nvSpPr>
          <p:cNvPr id="504" name="A:网路化"/>
          <p:cNvSpPr txBox="1"/>
          <p:nvPr/>
        </p:nvSpPr>
        <p:spPr>
          <a:xfrm>
            <a:off x="3177724" y="5854099"/>
            <a:ext cx="3789723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A:网路化                </a:t>
            </a:r>
          </a:p>
          <a:p>
            <a: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/>
          </a:p>
        </p:txBody>
      </p:sp>
      <p:sp>
        <p:nvSpPr>
          <p:cNvPr id="505" name="1504"/>
          <p:cNvSpPr txBox="1"/>
          <p:nvPr/>
        </p:nvSpPr>
        <p:spPr>
          <a:xfrm>
            <a:off x="9822506" y="3897499"/>
            <a:ext cx="1501903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1504</a:t>
            </a:r>
          </a:p>
        </p:txBody>
      </p:sp>
      <p:sp>
        <p:nvSpPr>
          <p:cNvPr id="506" name="B:信息化"/>
          <p:cNvSpPr txBox="1"/>
          <p:nvPr/>
        </p:nvSpPr>
        <p:spPr>
          <a:xfrm>
            <a:off x="8671220" y="5981419"/>
            <a:ext cx="32952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     B:信息化</a:t>
            </a:r>
          </a:p>
        </p:txBody>
      </p:sp>
      <p:sp>
        <p:nvSpPr>
          <p:cNvPr id="507" name="C:数字化"/>
          <p:cNvSpPr txBox="1"/>
          <p:nvPr/>
        </p:nvSpPr>
        <p:spPr>
          <a:xfrm>
            <a:off x="3300557" y="7823242"/>
            <a:ext cx="234658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C:数字化</a:t>
            </a:r>
          </a:p>
        </p:txBody>
      </p:sp>
      <p:sp>
        <p:nvSpPr>
          <p:cNvPr id="508" name="D:智能化"/>
          <p:cNvSpPr txBox="1"/>
          <p:nvPr/>
        </p:nvSpPr>
        <p:spPr>
          <a:xfrm>
            <a:off x="9403882" y="7810542"/>
            <a:ext cx="233915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D:智能化</a:t>
            </a:r>
          </a:p>
        </p:txBody>
      </p:sp>
      <p:sp>
        <p:nvSpPr>
          <p:cNvPr id="8" name="真题演练"/>
          <p:cNvSpPr/>
          <p:nvPr/>
        </p:nvSpPr>
        <p:spPr>
          <a:xfrm>
            <a:off x="2665383" y="749552"/>
            <a:ext cx="4891369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4. 信息革命"/>
          <p:cNvSpPr/>
          <p:nvPr/>
        </p:nvSpPr>
        <p:spPr>
          <a:xfrm>
            <a:off x="2517619" y="1063464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4. </a:t>
            </a:r>
            <a:r>
              <a:rPr dirty="0" err="1">
                <a:solidFill>
                  <a:schemeClr val="bg1"/>
                </a:solidFill>
              </a:rPr>
              <a:t>信息革命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11" name="含义：因信息技术发展而导致的社会变革称为信息革命。"/>
          <p:cNvSpPr txBox="1"/>
          <p:nvPr/>
        </p:nvSpPr>
        <p:spPr>
          <a:xfrm>
            <a:off x="2683646" y="3674233"/>
            <a:ext cx="156961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✦"/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含义：因信息技术发展而导致的社会变革称为信息革命。</a:t>
            </a:r>
          </a:p>
        </p:txBody>
      </p:sp>
      <p:sp>
        <p:nvSpPr>
          <p:cNvPr id="512" name="技术科学化"/>
          <p:cNvSpPr txBox="1"/>
          <p:nvPr/>
        </p:nvSpPr>
        <p:spPr>
          <a:xfrm>
            <a:off x="2475770" y="7511876"/>
            <a:ext cx="33157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技术科学化</a:t>
            </a:r>
          </a:p>
        </p:txBody>
      </p:sp>
      <p:pic>
        <p:nvPicPr>
          <p:cNvPr id="514" name="timg-2.jpeg" descr="timg-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98192" y="4046063"/>
            <a:ext cx="6041875" cy="8294073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特征（选择）"/>
          <p:cNvSpPr txBox="1"/>
          <p:nvPr/>
        </p:nvSpPr>
        <p:spPr>
          <a:xfrm>
            <a:off x="2601041" y="5572271"/>
            <a:ext cx="38237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★"/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特征（选择）</a:t>
            </a:r>
          </a:p>
        </p:txBody>
      </p:sp>
      <p:sp>
        <p:nvSpPr>
          <p:cNvPr id="516" name="群体化"/>
          <p:cNvSpPr txBox="1"/>
          <p:nvPr/>
        </p:nvSpPr>
        <p:spPr>
          <a:xfrm>
            <a:off x="6136752" y="7511876"/>
            <a:ext cx="2299760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群体化</a:t>
            </a:r>
          </a:p>
        </p:txBody>
      </p:sp>
      <p:sp>
        <p:nvSpPr>
          <p:cNvPr id="517" name="智能化"/>
          <p:cNvSpPr txBox="1"/>
          <p:nvPr/>
        </p:nvSpPr>
        <p:spPr>
          <a:xfrm>
            <a:off x="9164711" y="7511876"/>
            <a:ext cx="22997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智能化</a:t>
            </a:r>
          </a:p>
        </p:txBody>
      </p:sp>
      <p:sp>
        <p:nvSpPr>
          <p:cNvPr id="518" name="高新性"/>
          <p:cNvSpPr txBox="1"/>
          <p:nvPr/>
        </p:nvSpPr>
        <p:spPr>
          <a:xfrm>
            <a:off x="12192000" y="7511876"/>
            <a:ext cx="22997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高新性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0" y="567388"/>
            <a:ext cx="34480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443755" y="11036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1.1.1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一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1" animBg="1" advAuto="0"/>
      <p:bldP spid="512" grpId="4" animBg="1" advAuto="0"/>
      <p:bldP spid="514" grpId="2" animBg="1" advAuto="0"/>
      <p:bldP spid="515" grpId="3" animBg="1" advAuto="0"/>
      <p:bldP spid="516" grpId="5" animBg="1" advAuto="0"/>
      <p:bldP spid="517" grpId="6" animBg="1" advAuto="0"/>
      <p:bldP spid="518" grpId="7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现代信息技术"/>
          <p:cNvSpPr/>
          <p:nvPr/>
        </p:nvSpPr>
        <p:spPr>
          <a:xfrm>
            <a:off x="3538297" y="7886148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现代信息技术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21" name="数字化，小型化，网络化，智能化，系统化"/>
          <p:cNvSpPr txBox="1"/>
          <p:nvPr/>
        </p:nvSpPr>
        <p:spPr>
          <a:xfrm>
            <a:off x="12357478" y="4658664"/>
            <a:ext cx="104277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61458" indent="-661458" algn="l" defTabSz="457200">
              <a:buSzPct val="125000"/>
              <a:buChar char="•"/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数字化，小型化，网络化，智能化，系统化</a:t>
            </a:r>
          </a:p>
        </p:txBody>
      </p:sp>
      <p:sp>
        <p:nvSpPr>
          <p:cNvPr id="522" name="信息革命"/>
          <p:cNvSpPr/>
          <p:nvPr/>
        </p:nvSpPr>
        <p:spPr>
          <a:xfrm>
            <a:off x="3538297" y="4300278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信息革命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23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244098">
            <a:off x="8222258" y="6634793"/>
            <a:ext cx="4137978" cy="563574"/>
          </a:xfrm>
          <a:prstGeom prst="rect">
            <a:avLst/>
          </a:prstGeom>
        </p:spPr>
      </p:pic>
      <p:pic>
        <p:nvPicPr>
          <p:cNvPr id="525" name="线条" descr="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093668">
            <a:off x="8180571" y="6563838"/>
            <a:ext cx="4083404" cy="563575"/>
          </a:xfrm>
          <a:prstGeom prst="rect">
            <a:avLst/>
          </a:prstGeom>
        </p:spPr>
      </p:pic>
      <p:sp>
        <p:nvSpPr>
          <p:cNvPr id="527" name="技术科学化，群体化，智能化，高新性"/>
          <p:cNvSpPr txBox="1"/>
          <p:nvPr/>
        </p:nvSpPr>
        <p:spPr>
          <a:xfrm>
            <a:off x="11989681" y="8244535"/>
            <a:ext cx="991975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890058" indent="-228600" algn="l" defTabSz="457200">
              <a:buSzPct val="100000"/>
              <a:buChar char="★"/>
              <a:defRPr sz="4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技术科学化，群体化，智能化，高新性</a:t>
            </a:r>
          </a:p>
        </p:txBody>
      </p:sp>
      <p:sp>
        <p:nvSpPr>
          <p:cNvPr id="528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2" animBg="1" advAuto="0"/>
      <p:bldP spid="521" grpId="3" animBg="1" advAuto="0"/>
      <p:bldP spid="522" grpId="1" animBg="1" advAuto="0"/>
      <p:bldP spid="523" grpId="5" animBg="1" advAuto="0"/>
      <p:bldP spid="525" grpId="6" animBg="1" advAuto="0"/>
      <p:bldP spid="527" grpId="4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屏幕快照 2018-02-25 下午7.54.04.png" descr="屏幕快照 2018-02-25 下午7.54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3706" y="3426025"/>
            <a:ext cx="17495451" cy="8503034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总结"/>
          <p:cNvSpPr/>
          <p:nvPr/>
        </p:nvSpPr>
        <p:spPr>
          <a:xfrm>
            <a:off x="2517619" y="1088864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smtClean="0">
                <a:solidFill>
                  <a:schemeClr val="bg1"/>
                </a:solidFill>
              </a:rPr>
              <a:t>总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dirty="0" smtClean="0">
                <a:solidFill>
                  <a:schemeClr val="bg1"/>
                </a:solidFill>
              </a:rPr>
              <a:t>结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2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信息资源管理等几门专业，理论性很强，大部分需要记忆；…"/>
          <p:cNvSpPr txBox="1"/>
          <p:nvPr/>
        </p:nvSpPr>
        <p:spPr>
          <a:xfrm>
            <a:off x="1897325" y="5207000"/>
            <a:ext cx="21178545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33437" indent="-833437" algn="l" defTabSz="457200">
              <a:buSzPct val="100000"/>
              <a:buAutoNum type="arabicPeriod"/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信息资源管理等几门专业，理论性很强，大部分需要记忆；</a:t>
            </a:r>
          </a:p>
          <a:p>
            <a:pPr marL="833437" indent="-833437" algn="l" defTabSz="457200">
              <a:buSzPct val="100000"/>
              <a:buAutoNum type="arabicPeriod"/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对于纯粹记忆的知识点，生动化，通过题目训练等方法记忆；</a:t>
            </a:r>
          </a:p>
          <a:p>
            <a:pPr marL="833437" indent="-833437" algn="l" defTabSz="457200">
              <a:buSzPct val="100000"/>
              <a:buAutoNum type="arabicPeriod"/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目标：理解难理解的，记住难记忆的；</a:t>
            </a:r>
          </a:p>
          <a:p>
            <a:pPr marL="833437" indent="-833437" algn="l" defTabSz="457200">
              <a:buSzPct val="100000"/>
              <a:buAutoNum type="arabicPeriod"/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既然选择了远方，就要风雨兼程。</a:t>
            </a:r>
          </a:p>
        </p:txBody>
      </p:sp>
      <p:sp>
        <p:nvSpPr>
          <p:cNvPr id="178" name="关于学习，关于科目"/>
          <p:cNvSpPr/>
          <p:nvPr/>
        </p:nvSpPr>
        <p:spPr>
          <a:xfrm>
            <a:off x="2730210" y="1655374"/>
            <a:ext cx="617147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关于学习，关于科目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4" name="三维堆叠柱形图"/>
          <p:cNvGraphicFramePr/>
          <p:nvPr/>
        </p:nvGraphicFramePr>
        <p:xfrm>
          <a:off x="1758234" y="4759481"/>
          <a:ext cx="21956798" cy="6317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35" name="真题分布"/>
          <p:cNvSpPr/>
          <p:nvPr/>
        </p:nvSpPr>
        <p:spPr>
          <a:xfrm>
            <a:off x="2517619" y="1088864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真题分布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36" name="第…"/>
          <p:cNvSpPr/>
          <p:nvPr/>
        </p:nvSpPr>
        <p:spPr>
          <a:xfrm>
            <a:off x="443755" y="1892299"/>
            <a:ext cx="967103" cy="99314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一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技术与信息革命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现代信息技术的基础是（）"/>
          <p:cNvSpPr txBox="1"/>
          <p:nvPr/>
        </p:nvSpPr>
        <p:spPr>
          <a:xfrm>
            <a:off x="3112042" y="2747402"/>
            <a:ext cx="7945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 现代信息技术的基础是（）</a:t>
            </a:r>
          </a:p>
        </p:txBody>
      </p:sp>
      <p:sp>
        <p:nvSpPr>
          <p:cNvPr id="539" name="A. 半导体技术"/>
          <p:cNvSpPr txBox="1"/>
          <p:nvPr/>
        </p:nvSpPr>
        <p:spPr>
          <a:xfrm>
            <a:off x="4717480" y="5746326"/>
            <a:ext cx="428307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A. 半导体技术 </a:t>
            </a:r>
          </a:p>
        </p:txBody>
      </p:sp>
      <p:sp>
        <p:nvSpPr>
          <p:cNvPr id="540" name="B. 微电子技术"/>
          <p:cNvSpPr txBox="1"/>
          <p:nvPr/>
        </p:nvSpPr>
        <p:spPr>
          <a:xfrm>
            <a:off x="11927714" y="5784426"/>
            <a:ext cx="42843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B. 微电子技术 </a:t>
            </a:r>
          </a:p>
        </p:txBody>
      </p:sp>
      <p:sp>
        <p:nvSpPr>
          <p:cNvPr id="541" name="C. 控制技术"/>
          <p:cNvSpPr txBox="1"/>
          <p:nvPr/>
        </p:nvSpPr>
        <p:spPr>
          <a:xfrm>
            <a:off x="4671718" y="7519706"/>
            <a:ext cx="3627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C. 控制技术 </a:t>
            </a:r>
          </a:p>
        </p:txBody>
      </p:sp>
      <p:sp>
        <p:nvSpPr>
          <p:cNvPr id="542" name="D. 数据库技术"/>
          <p:cNvSpPr txBox="1"/>
          <p:nvPr/>
        </p:nvSpPr>
        <p:spPr>
          <a:xfrm>
            <a:off x="11938510" y="7439391"/>
            <a:ext cx="42792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D. 数据库技术 </a:t>
            </a:r>
          </a:p>
        </p:txBody>
      </p:sp>
      <p:sp>
        <p:nvSpPr>
          <p:cNvPr id="544" name="真题演练"/>
          <p:cNvSpPr/>
          <p:nvPr/>
        </p:nvSpPr>
        <p:spPr>
          <a:xfrm>
            <a:off x="2481248" y="749552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现代信息技术的基础是（）"/>
          <p:cNvSpPr txBox="1"/>
          <p:nvPr/>
        </p:nvSpPr>
        <p:spPr>
          <a:xfrm>
            <a:off x="3112042" y="2747402"/>
            <a:ext cx="7945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 现代信息技术的基础是（）</a:t>
            </a:r>
          </a:p>
        </p:txBody>
      </p:sp>
      <p:sp>
        <p:nvSpPr>
          <p:cNvPr id="547" name="A. 半导体技术"/>
          <p:cNvSpPr txBox="1"/>
          <p:nvPr/>
        </p:nvSpPr>
        <p:spPr>
          <a:xfrm>
            <a:off x="4717480" y="5746326"/>
            <a:ext cx="428307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A. 半导体技术 </a:t>
            </a:r>
          </a:p>
        </p:txBody>
      </p:sp>
      <p:sp>
        <p:nvSpPr>
          <p:cNvPr id="548" name="B. 微电子技术"/>
          <p:cNvSpPr txBox="1"/>
          <p:nvPr/>
        </p:nvSpPr>
        <p:spPr>
          <a:xfrm>
            <a:off x="11927714" y="5784426"/>
            <a:ext cx="43078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B. 微电子技术 </a:t>
            </a:r>
          </a:p>
        </p:txBody>
      </p:sp>
      <p:sp>
        <p:nvSpPr>
          <p:cNvPr id="549" name="C. 控制技术"/>
          <p:cNvSpPr txBox="1"/>
          <p:nvPr/>
        </p:nvSpPr>
        <p:spPr>
          <a:xfrm>
            <a:off x="4671718" y="7519706"/>
            <a:ext cx="3627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C. 控制技术 </a:t>
            </a:r>
          </a:p>
        </p:txBody>
      </p:sp>
      <p:sp>
        <p:nvSpPr>
          <p:cNvPr id="550" name="D. 数据库技术"/>
          <p:cNvSpPr txBox="1"/>
          <p:nvPr/>
        </p:nvSpPr>
        <p:spPr>
          <a:xfrm>
            <a:off x="11938510" y="7439391"/>
            <a:ext cx="42792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D. 数据库技术 </a:t>
            </a:r>
          </a:p>
        </p:txBody>
      </p:sp>
      <p:sp>
        <p:nvSpPr>
          <p:cNvPr id="8" name="真题演练"/>
          <p:cNvSpPr/>
          <p:nvPr/>
        </p:nvSpPr>
        <p:spPr>
          <a:xfrm>
            <a:off x="2481248" y="749552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信息革命具有的特征是（）"/>
          <p:cNvSpPr txBox="1"/>
          <p:nvPr/>
        </p:nvSpPr>
        <p:spPr>
          <a:xfrm>
            <a:off x="2455547" y="2672514"/>
            <a:ext cx="7945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/>
              <a:t> </a:t>
            </a:r>
            <a:r>
              <a:rPr dirty="0" err="1"/>
              <a:t>信息革命具有的特征是</a:t>
            </a:r>
            <a:r>
              <a:rPr dirty="0"/>
              <a:t>（）</a:t>
            </a:r>
          </a:p>
        </p:txBody>
      </p:sp>
      <p:sp>
        <p:nvSpPr>
          <p:cNvPr id="554" name="A. 技术科学化、群体化、智能化、高新性"/>
          <p:cNvSpPr txBox="1"/>
          <p:nvPr/>
        </p:nvSpPr>
        <p:spPr>
          <a:xfrm>
            <a:off x="4257147" y="4133526"/>
            <a:ext cx="1190307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/>
              <a:t>A. </a:t>
            </a:r>
            <a:r>
              <a:rPr dirty="0" err="1"/>
              <a:t>技术科学化、群体化、智能化、高新性</a:t>
            </a:r>
            <a:r>
              <a:rPr dirty="0"/>
              <a:t> </a:t>
            </a:r>
          </a:p>
        </p:txBody>
      </p:sp>
      <p:sp>
        <p:nvSpPr>
          <p:cNvPr id="555" name="B. 技术集成化、群体化、智能化、系统化"/>
          <p:cNvSpPr txBox="1"/>
          <p:nvPr/>
        </p:nvSpPr>
        <p:spPr>
          <a:xfrm>
            <a:off x="4221873" y="5868806"/>
            <a:ext cx="119043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B. 技术集成化、群体化、智能化、系统化 </a:t>
            </a:r>
          </a:p>
        </p:txBody>
      </p:sp>
      <p:sp>
        <p:nvSpPr>
          <p:cNvPr id="556" name="C. 技术系统化、科学化、群体化和智能化"/>
          <p:cNvSpPr txBox="1"/>
          <p:nvPr/>
        </p:nvSpPr>
        <p:spPr>
          <a:xfrm>
            <a:off x="4290942" y="7460450"/>
            <a:ext cx="11882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C. 技术系统化、科学化、群体化和智能化 </a:t>
            </a:r>
          </a:p>
        </p:txBody>
      </p:sp>
      <p:sp>
        <p:nvSpPr>
          <p:cNvPr id="557" name="D. 技术数字化、科学化、群体化、智能化"/>
          <p:cNvSpPr txBox="1"/>
          <p:nvPr/>
        </p:nvSpPr>
        <p:spPr>
          <a:xfrm>
            <a:off x="4330141" y="9166803"/>
            <a:ext cx="116878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D. 技术数字化、科学化、群体化、智能化</a:t>
            </a:r>
          </a:p>
        </p:txBody>
      </p:sp>
      <p:sp>
        <p:nvSpPr>
          <p:cNvPr id="8" name="真题演练"/>
          <p:cNvSpPr/>
          <p:nvPr/>
        </p:nvSpPr>
        <p:spPr>
          <a:xfrm>
            <a:off x="2481248" y="749552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信息革命具有的特征是（）"/>
          <p:cNvSpPr txBox="1"/>
          <p:nvPr/>
        </p:nvSpPr>
        <p:spPr>
          <a:xfrm>
            <a:off x="2455547" y="2672514"/>
            <a:ext cx="7945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/>
              <a:t> </a:t>
            </a:r>
            <a:r>
              <a:rPr dirty="0" err="1"/>
              <a:t>信息革命具有的特征是</a:t>
            </a:r>
            <a:r>
              <a:rPr dirty="0"/>
              <a:t>（）</a:t>
            </a:r>
          </a:p>
        </p:txBody>
      </p:sp>
      <p:sp>
        <p:nvSpPr>
          <p:cNvPr id="554" name="A. 技术科学化、群体化、智能化、高新性"/>
          <p:cNvSpPr txBox="1"/>
          <p:nvPr/>
        </p:nvSpPr>
        <p:spPr>
          <a:xfrm>
            <a:off x="4257147" y="4133526"/>
            <a:ext cx="1190307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/>
              <a:t>A. </a:t>
            </a:r>
            <a:r>
              <a:rPr dirty="0" err="1"/>
              <a:t>技术科学化、群体化、智能化、高新性</a:t>
            </a:r>
            <a:r>
              <a:rPr dirty="0"/>
              <a:t> </a:t>
            </a:r>
          </a:p>
        </p:txBody>
      </p:sp>
      <p:sp>
        <p:nvSpPr>
          <p:cNvPr id="555" name="B. 技术集成化、群体化、智能化、系统化"/>
          <p:cNvSpPr txBox="1"/>
          <p:nvPr/>
        </p:nvSpPr>
        <p:spPr>
          <a:xfrm>
            <a:off x="4221873" y="5868806"/>
            <a:ext cx="119043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B. 技术集成化、群体化、智能化、系统化 </a:t>
            </a:r>
          </a:p>
        </p:txBody>
      </p:sp>
      <p:sp>
        <p:nvSpPr>
          <p:cNvPr id="556" name="C. 技术系统化、科学化、群体化和智能化"/>
          <p:cNvSpPr txBox="1"/>
          <p:nvPr/>
        </p:nvSpPr>
        <p:spPr>
          <a:xfrm>
            <a:off x="4290942" y="7460450"/>
            <a:ext cx="11882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C. 技术系统化、科学化、群体化和智能化 </a:t>
            </a:r>
          </a:p>
        </p:txBody>
      </p:sp>
      <p:sp>
        <p:nvSpPr>
          <p:cNvPr id="557" name="D. 技术数字化、科学化、群体化、智能化"/>
          <p:cNvSpPr txBox="1"/>
          <p:nvPr/>
        </p:nvSpPr>
        <p:spPr>
          <a:xfrm>
            <a:off x="4330141" y="9166803"/>
            <a:ext cx="1168781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D. 技术数字化、科学化、群体化、智能化</a:t>
            </a:r>
          </a:p>
        </p:txBody>
      </p:sp>
      <p:sp>
        <p:nvSpPr>
          <p:cNvPr id="8" name="真题演练"/>
          <p:cNvSpPr/>
          <p:nvPr/>
        </p:nvSpPr>
        <p:spPr>
          <a:xfrm>
            <a:off x="2481248" y="749552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68864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现代信息技术主要包括计算机技术、通信技术、传感技术和（）"/>
          <p:cNvSpPr txBox="1"/>
          <p:nvPr/>
        </p:nvSpPr>
        <p:spPr>
          <a:xfrm>
            <a:off x="3112042" y="2747402"/>
            <a:ext cx="1789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现代信息技术主要包括计算机技术、通信技术、传感技术和（）</a:t>
            </a:r>
          </a:p>
        </p:txBody>
      </p:sp>
      <p:sp>
        <p:nvSpPr>
          <p:cNvPr id="568" name="A. 数据库技术"/>
          <p:cNvSpPr txBox="1"/>
          <p:nvPr/>
        </p:nvSpPr>
        <p:spPr>
          <a:xfrm>
            <a:off x="4717480" y="5746326"/>
            <a:ext cx="428307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A. 数据库技术 </a:t>
            </a:r>
          </a:p>
        </p:txBody>
      </p:sp>
      <p:sp>
        <p:nvSpPr>
          <p:cNvPr id="569" name="B. 多媒体技术"/>
          <p:cNvSpPr txBox="1"/>
          <p:nvPr/>
        </p:nvSpPr>
        <p:spPr>
          <a:xfrm>
            <a:off x="11927714" y="5784426"/>
            <a:ext cx="42843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B. 多媒体技术 </a:t>
            </a:r>
          </a:p>
        </p:txBody>
      </p:sp>
      <p:sp>
        <p:nvSpPr>
          <p:cNvPr id="570" name="C. 控制技术"/>
          <p:cNvSpPr txBox="1"/>
          <p:nvPr/>
        </p:nvSpPr>
        <p:spPr>
          <a:xfrm>
            <a:off x="4671718" y="7519706"/>
            <a:ext cx="3627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C. 控制技术 </a:t>
            </a:r>
          </a:p>
        </p:txBody>
      </p:sp>
      <p:sp>
        <p:nvSpPr>
          <p:cNvPr id="571" name="D. 存储技术"/>
          <p:cNvSpPr txBox="1"/>
          <p:nvPr/>
        </p:nvSpPr>
        <p:spPr>
          <a:xfrm>
            <a:off x="11938510" y="7439391"/>
            <a:ext cx="36442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D. 存储技术 </a:t>
            </a:r>
          </a:p>
        </p:txBody>
      </p:sp>
      <p:sp>
        <p:nvSpPr>
          <p:cNvPr id="8" name="真题演练"/>
          <p:cNvSpPr/>
          <p:nvPr/>
        </p:nvSpPr>
        <p:spPr>
          <a:xfrm>
            <a:off x="2481248" y="749552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现代信息技术主要包括计算机技术、通信技术、传感技术和（）"/>
          <p:cNvSpPr txBox="1"/>
          <p:nvPr/>
        </p:nvSpPr>
        <p:spPr>
          <a:xfrm>
            <a:off x="3112042" y="2747402"/>
            <a:ext cx="1810575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 现代信息技术主要包括计算机技术、通信技术、传感技术和（）</a:t>
            </a:r>
          </a:p>
        </p:txBody>
      </p:sp>
      <p:sp>
        <p:nvSpPr>
          <p:cNvPr id="575" name="A. 数据库技术"/>
          <p:cNvSpPr txBox="1"/>
          <p:nvPr/>
        </p:nvSpPr>
        <p:spPr>
          <a:xfrm>
            <a:off x="4717480" y="5746326"/>
            <a:ext cx="428307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A. 数据库技术 </a:t>
            </a:r>
          </a:p>
        </p:txBody>
      </p:sp>
      <p:sp>
        <p:nvSpPr>
          <p:cNvPr id="576" name="B. 多媒体技术"/>
          <p:cNvSpPr txBox="1"/>
          <p:nvPr/>
        </p:nvSpPr>
        <p:spPr>
          <a:xfrm>
            <a:off x="11927714" y="5784426"/>
            <a:ext cx="428434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B. 多媒体技术 </a:t>
            </a:r>
          </a:p>
        </p:txBody>
      </p:sp>
      <p:sp>
        <p:nvSpPr>
          <p:cNvPr id="577" name="C. 控制技术"/>
          <p:cNvSpPr txBox="1"/>
          <p:nvPr/>
        </p:nvSpPr>
        <p:spPr>
          <a:xfrm>
            <a:off x="4671718" y="7519706"/>
            <a:ext cx="365252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C. 控制技术 </a:t>
            </a:r>
          </a:p>
        </p:txBody>
      </p:sp>
      <p:sp>
        <p:nvSpPr>
          <p:cNvPr id="578" name="D. 存储技术"/>
          <p:cNvSpPr txBox="1"/>
          <p:nvPr/>
        </p:nvSpPr>
        <p:spPr>
          <a:xfrm>
            <a:off x="11938510" y="7439391"/>
            <a:ext cx="36442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D. 存储技术 </a:t>
            </a:r>
          </a:p>
        </p:txBody>
      </p:sp>
      <p:sp>
        <p:nvSpPr>
          <p:cNvPr id="8" name="真题演练"/>
          <p:cNvSpPr/>
          <p:nvPr/>
        </p:nvSpPr>
        <p:spPr>
          <a:xfrm>
            <a:off x="2481248" y="749552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真题演练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5427" y="6105243"/>
            <a:ext cx="11026919" cy="1254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–江泽民"/>
          <p:cNvSpPr txBox="1"/>
          <p:nvPr/>
        </p:nvSpPr>
        <p:spPr>
          <a:xfrm>
            <a:off x="8919151" y="8735269"/>
            <a:ext cx="196215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–江泽民</a:t>
            </a:r>
          </a:p>
        </p:txBody>
      </p:sp>
      <p:sp>
        <p:nvSpPr>
          <p:cNvPr id="585" name="“四个现代化，哪个也离不开信息化。”"/>
          <p:cNvSpPr txBox="1"/>
          <p:nvPr/>
        </p:nvSpPr>
        <p:spPr>
          <a:xfrm>
            <a:off x="2387600" y="6013450"/>
            <a:ext cx="196215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smtClean="0"/>
              <a:t>“</a:t>
            </a:r>
            <a:r>
              <a:rPr dirty="0" err="1" smtClean="0"/>
              <a:t>四个现代化，哪个也离不开信息化</a:t>
            </a:r>
            <a:r>
              <a:rPr dirty="0" smtClean="0"/>
              <a:t>。”</a:t>
            </a:r>
            <a:endParaRPr dirty="0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🤔想一想：什么是信息化？"/>
          <p:cNvSpPr txBox="1"/>
          <p:nvPr/>
        </p:nvSpPr>
        <p:spPr>
          <a:xfrm>
            <a:off x="3996883" y="2123630"/>
            <a:ext cx="773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🤔想一想：什么是信息化？</a:t>
            </a:r>
          </a:p>
        </p:txBody>
      </p:sp>
      <p:sp>
        <p:nvSpPr>
          <p:cNvPr id="589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timg.jpeg" descr="tim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0704" y="2195910"/>
            <a:ext cx="754380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教材长啥样"/>
          <p:cNvSpPr/>
          <p:nvPr/>
        </p:nvSpPr>
        <p:spPr>
          <a:xfrm>
            <a:off x="1930032" y="1419248"/>
            <a:ext cx="5829301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教材长啥样</a:t>
            </a:r>
          </a:p>
        </p:txBody>
      </p:sp>
    </p:spTree>
    <p:extLst>
      <p:ext uri="{BB962C8B-B14F-4D97-AF65-F5344CB8AC3E}">
        <p14:creationId xmlns:p14="http://schemas.microsoft.com/office/powerpoint/2010/main" val="14620703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🤔想一想：什么是信息化？"/>
          <p:cNvSpPr txBox="1"/>
          <p:nvPr/>
        </p:nvSpPr>
        <p:spPr>
          <a:xfrm>
            <a:off x="4031156" y="2219853"/>
            <a:ext cx="715580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 smtClean="0"/>
              <a:t>想一想</a:t>
            </a:r>
            <a:r>
              <a:rPr dirty="0" err="1"/>
              <a:t>：什么是信息化</a:t>
            </a:r>
            <a:r>
              <a:rPr dirty="0"/>
              <a:t>？</a:t>
            </a:r>
          </a:p>
        </p:txBody>
      </p:sp>
      <p:sp>
        <p:nvSpPr>
          <p:cNvPr id="592" name="🤔想一想：信息化：Information - Informatization"/>
          <p:cNvSpPr txBox="1"/>
          <p:nvPr/>
        </p:nvSpPr>
        <p:spPr>
          <a:xfrm>
            <a:off x="4031156" y="3579908"/>
            <a:ext cx="1452961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 smtClean="0"/>
              <a:t>想一想</a:t>
            </a:r>
            <a:r>
              <a:rPr dirty="0" err="1"/>
              <a:t>：信息化：Information</a:t>
            </a:r>
            <a:r>
              <a:rPr dirty="0"/>
              <a:t> - </a:t>
            </a:r>
            <a:r>
              <a:rPr dirty="0" err="1"/>
              <a:t>Informatization</a:t>
            </a:r>
            <a:endParaRPr dirty="0"/>
          </a:p>
        </p:txBody>
      </p:sp>
      <p:sp>
        <p:nvSpPr>
          <p:cNvPr id="593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🤔想一想：信息和消息的区别？什么是信息化？"/>
          <p:cNvSpPr txBox="1"/>
          <p:nvPr/>
        </p:nvSpPr>
        <p:spPr>
          <a:xfrm>
            <a:off x="4069742" y="2182913"/>
            <a:ext cx="1292661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 smtClean="0"/>
              <a:t>想一想</a:t>
            </a:r>
            <a:r>
              <a:rPr dirty="0" err="1"/>
              <a:t>：信息和消息的区别？什么是信息化</a:t>
            </a:r>
            <a:r>
              <a:rPr dirty="0"/>
              <a:t>？</a:t>
            </a:r>
          </a:p>
        </p:txBody>
      </p:sp>
      <p:sp>
        <p:nvSpPr>
          <p:cNvPr id="596" name="🤔想一想：信息化：Information - Informatization"/>
          <p:cNvSpPr txBox="1"/>
          <p:nvPr/>
        </p:nvSpPr>
        <p:spPr>
          <a:xfrm>
            <a:off x="4069742" y="3469375"/>
            <a:ext cx="1391983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/>
              <a:t>🤔</a:t>
            </a:r>
            <a:r>
              <a:rPr dirty="0" err="1"/>
              <a:t>想一想：信息化：Information</a:t>
            </a:r>
            <a:r>
              <a:rPr dirty="0"/>
              <a:t> - </a:t>
            </a:r>
            <a:r>
              <a:rPr dirty="0" err="1"/>
              <a:t>Informatization</a:t>
            </a:r>
            <a:endParaRPr dirty="0"/>
          </a:p>
        </p:txBody>
      </p:sp>
      <p:sp>
        <p:nvSpPr>
          <p:cNvPr id="597" name="🤔信息化定义：指一个具体组织实体（如政府），应用信息技术提高信息资源开发和利用效率的过程和活动。（名词解释）"/>
          <p:cNvSpPr txBox="1"/>
          <p:nvPr/>
        </p:nvSpPr>
        <p:spPr>
          <a:xfrm>
            <a:off x="4069742" y="5115588"/>
            <a:ext cx="17481982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🤔</a:t>
            </a:r>
            <a:r>
              <a:rPr dirty="0" err="1"/>
              <a:t>信息化定义：指一个具体组织实体（如政府</a:t>
            </a:r>
            <a:r>
              <a:rPr dirty="0"/>
              <a:t>），</a:t>
            </a:r>
            <a:r>
              <a:rPr dirty="0" err="1"/>
              <a:t>应用信息技术提高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信息资源开发</a:t>
            </a:r>
            <a:r>
              <a:rPr dirty="0" err="1"/>
              <a:t>和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利用效率</a:t>
            </a:r>
            <a:r>
              <a:rPr dirty="0" err="1"/>
              <a:t>的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过程和活动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。</a:t>
            </a:r>
            <a:r>
              <a:rPr dirty="0"/>
              <a:t>（</a:t>
            </a:r>
            <a:r>
              <a:rPr dirty="0" err="1"/>
              <a:t>名词解释</a:t>
            </a:r>
            <a:r>
              <a:rPr dirty="0"/>
              <a:t>）</a:t>
            </a:r>
          </a:p>
        </p:txBody>
      </p:sp>
      <p:sp>
        <p:nvSpPr>
          <p:cNvPr id="598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🤔想一想：信息和消息的区别？什么是信息化？"/>
          <p:cNvSpPr txBox="1"/>
          <p:nvPr/>
        </p:nvSpPr>
        <p:spPr>
          <a:xfrm>
            <a:off x="4352816" y="2182913"/>
            <a:ext cx="1292661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 smtClean="0"/>
              <a:t>想一想</a:t>
            </a:r>
            <a:r>
              <a:rPr dirty="0" err="1"/>
              <a:t>：信息和消息的区别？什么是信息化</a:t>
            </a:r>
            <a:r>
              <a:rPr dirty="0"/>
              <a:t>？</a:t>
            </a:r>
          </a:p>
        </p:txBody>
      </p:sp>
      <p:sp>
        <p:nvSpPr>
          <p:cNvPr id="601" name="🤔想一想：信息化：Information - Informatization"/>
          <p:cNvSpPr txBox="1"/>
          <p:nvPr/>
        </p:nvSpPr>
        <p:spPr>
          <a:xfrm>
            <a:off x="4352816" y="3559366"/>
            <a:ext cx="1452961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 smtClean="0"/>
              <a:t>想一想</a:t>
            </a:r>
            <a:r>
              <a:rPr dirty="0" err="1"/>
              <a:t>：信息化：Information</a:t>
            </a:r>
            <a:r>
              <a:rPr dirty="0"/>
              <a:t> - </a:t>
            </a:r>
            <a:r>
              <a:rPr dirty="0" err="1"/>
              <a:t>Informatization</a:t>
            </a:r>
            <a:endParaRPr dirty="0"/>
          </a:p>
        </p:txBody>
      </p:sp>
      <p:sp>
        <p:nvSpPr>
          <p:cNvPr id="602" name="🤔想一想：对于信息化的理解？"/>
          <p:cNvSpPr txBox="1"/>
          <p:nvPr/>
        </p:nvSpPr>
        <p:spPr>
          <a:xfrm>
            <a:off x="4352816" y="5559607"/>
            <a:ext cx="843820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 smtClean="0"/>
              <a:t>想一想</a:t>
            </a:r>
            <a:r>
              <a:rPr dirty="0" err="1"/>
              <a:t>：对于信息化的理解</a:t>
            </a:r>
            <a:r>
              <a:rPr dirty="0"/>
              <a:t>？</a:t>
            </a:r>
          </a:p>
        </p:txBody>
      </p:sp>
      <p:sp>
        <p:nvSpPr>
          <p:cNvPr id="603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🤔想一想：对于信息化的理解？（选择）"/>
          <p:cNvSpPr txBox="1"/>
          <p:nvPr/>
        </p:nvSpPr>
        <p:spPr>
          <a:xfrm>
            <a:off x="2180540" y="2474746"/>
            <a:ext cx="1154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🤔想一想：对于信息化的理解？（选择）</a:t>
            </a:r>
          </a:p>
        </p:txBody>
      </p:sp>
      <p:sp>
        <p:nvSpPr>
          <p:cNvPr id="606" name="“信息化”一词，不同的人有不同的理解。可归纳为如下一些理解：…"/>
          <p:cNvSpPr txBox="1"/>
          <p:nvPr/>
        </p:nvSpPr>
        <p:spPr>
          <a:xfrm>
            <a:off x="2719682" y="4200890"/>
            <a:ext cx="19691692" cy="61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“</a:t>
            </a:r>
            <a:r>
              <a:rPr dirty="0" err="1"/>
              <a:t>信息化”一词，不同的人有不同的理解。可归纳为如下一些理解</a:t>
            </a:r>
            <a:r>
              <a:rPr dirty="0"/>
              <a:t>：</a:t>
            </a:r>
          </a:p>
          <a:p>
            <a:pPr algn="l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 dirty="0"/>
          </a:p>
          <a:p>
            <a:pPr algn="l">
              <a:lnSpc>
                <a:spcPct val="150000"/>
              </a:lnSpc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①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国民经济和社会生活</a:t>
            </a:r>
            <a:r>
              <a:rPr dirty="0" err="1"/>
              <a:t>中逐步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应用</a:t>
            </a:r>
            <a:r>
              <a:rPr dirty="0" err="1"/>
              <a:t>的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过程</a:t>
            </a:r>
            <a:r>
              <a:rPr dirty="0"/>
              <a:t>；</a:t>
            </a:r>
          </a:p>
          <a:p>
            <a:pPr algn="l">
              <a:lnSpc>
                <a:spcPct val="150000"/>
              </a:lnSpc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②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人类生存发展的一个历史阶段</a:t>
            </a:r>
            <a:r>
              <a:rPr dirty="0"/>
              <a:t>；</a:t>
            </a:r>
          </a:p>
          <a:p>
            <a:pPr algn="l">
              <a:lnSpc>
                <a:spcPct val="150000"/>
              </a:lnSpc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③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促进经济发展和社会进步</a:t>
            </a:r>
            <a:r>
              <a:rPr dirty="0" err="1"/>
              <a:t>的重要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战略</a:t>
            </a:r>
            <a:r>
              <a:rPr dirty="0"/>
              <a:t>；</a:t>
            </a:r>
          </a:p>
          <a:p>
            <a:pPr algn="l">
              <a:lnSpc>
                <a:spcPct val="150000"/>
              </a:lnSpc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④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提高信息资源开发和利用效率</a:t>
            </a:r>
            <a:r>
              <a:rPr dirty="0" err="1"/>
              <a:t>的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活动</a:t>
            </a:r>
            <a:r>
              <a:rPr dirty="0"/>
              <a:t>。</a:t>
            </a:r>
          </a:p>
        </p:txBody>
      </p:sp>
      <p:sp>
        <p:nvSpPr>
          <p:cNvPr id="607" name="国家信息化"/>
          <p:cNvSpPr txBox="1"/>
          <p:nvPr/>
        </p:nvSpPr>
        <p:spPr>
          <a:xfrm>
            <a:off x="15529100" y="5864403"/>
            <a:ext cx="2971801" cy="91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 b="0" u="sng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国家信息化</a:t>
            </a:r>
          </a:p>
        </p:txBody>
      </p:sp>
      <p:sp>
        <p:nvSpPr>
          <p:cNvPr id="608" name="信息产业"/>
          <p:cNvSpPr txBox="1"/>
          <p:nvPr/>
        </p:nvSpPr>
        <p:spPr>
          <a:xfrm>
            <a:off x="15552633" y="7068622"/>
            <a:ext cx="2400301" cy="91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 b="0" u="sng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信息产业</a:t>
            </a:r>
          </a:p>
        </p:txBody>
      </p:sp>
      <p:sp>
        <p:nvSpPr>
          <p:cNvPr id="609" name="信息社会"/>
          <p:cNvSpPr txBox="1"/>
          <p:nvPr/>
        </p:nvSpPr>
        <p:spPr>
          <a:xfrm>
            <a:off x="15552633" y="8272840"/>
            <a:ext cx="2400301" cy="915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500" b="0" u="sng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信息社会</a:t>
            </a:r>
          </a:p>
        </p:txBody>
      </p:sp>
      <p:pic>
        <p:nvPicPr>
          <p:cNvPr id="610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2731" y="6146279"/>
            <a:ext cx="1269763" cy="352235"/>
          </a:xfrm>
          <a:prstGeom prst="rect">
            <a:avLst/>
          </a:prstGeom>
        </p:spPr>
      </p:pic>
      <p:pic>
        <p:nvPicPr>
          <p:cNvPr id="612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2731" y="8554717"/>
            <a:ext cx="1269763" cy="352235"/>
          </a:xfrm>
          <a:prstGeom prst="rect">
            <a:avLst/>
          </a:prstGeom>
        </p:spPr>
      </p:pic>
      <p:pic>
        <p:nvPicPr>
          <p:cNvPr id="614" name="线条" descr="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2731" y="7350499"/>
            <a:ext cx="1269763" cy="352234"/>
          </a:xfrm>
          <a:prstGeom prst="rect">
            <a:avLst/>
          </a:prstGeom>
        </p:spPr>
      </p:pic>
      <p:sp>
        <p:nvSpPr>
          <p:cNvPr id="616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17" name="1. 对信息化的理解"/>
          <p:cNvSpPr/>
          <p:nvPr/>
        </p:nvSpPr>
        <p:spPr>
          <a:xfrm>
            <a:off x="2117530" y="613225"/>
            <a:ext cx="5549756" cy="1529573"/>
          </a:xfrm>
          <a:prstGeom prst="roundRect">
            <a:avLst>
              <a:gd name="adj" fmla="val 1465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1. </a:t>
            </a:r>
            <a:r>
              <a:rPr dirty="0" err="1">
                <a:solidFill>
                  <a:schemeClr val="bg1"/>
                </a:solidFill>
              </a:rPr>
              <a:t>对信息化的理解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18" name="过程/阶段/战略/活动"/>
          <p:cNvSpPr txBox="1"/>
          <p:nvPr/>
        </p:nvSpPr>
        <p:spPr>
          <a:xfrm>
            <a:off x="2917482" y="11038783"/>
            <a:ext cx="625538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过程/阶段/战略/活动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1" animBg="1" advAuto="0"/>
      <p:bldP spid="607" grpId="4" animBg="1" advAuto="0"/>
      <p:bldP spid="608" grpId="6" animBg="1" advAuto="0"/>
      <p:bldP spid="609" grpId="8" animBg="1" advAuto="0"/>
      <p:bldP spid="610" grpId="3" animBg="1" advAuto="0"/>
      <p:bldP spid="612" grpId="7" animBg="1" advAuto="0"/>
      <p:bldP spid="614" grpId="5" animBg="1" advAuto="0"/>
      <p:bldP spid="618" grpId="2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🤔想一想：信息和消息的区别？什么是信息化？"/>
          <p:cNvSpPr txBox="1"/>
          <p:nvPr/>
        </p:nvSpPr>
        <p:spPr>
          <a:xfrm>
            <a:off x="4237721" y="2182913"/>
            <a:ext cx="12926616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 smtClean="0"/>
              <a:t>想一想</a:t>
            </a:r>
            <a:r>
              <a:rPr dirty="0" err="1"/>
              <a:t>：信息和消息的区别？什么是信息化</a:t>
            </a:r>
            <a:r>
              <a:rPr dirty="0"/>
              <a:t>？</a:t>
            </a:r>
          </a:p>
        </p:txBody>
      </p:sp>
      <p:sp>
        <p:nvSpPr>
          <p:cNvPr id="621" name="🤔想一想：信息化：Information - Informatization"/>
          <p:cNvSpPr txBox="1"/>
          <p:nvPr/>
        </p:nvSpPr>
        <p:spPr>
          <a:xfrm>
            <a:off x="4237721" y="3530791"/>
            <a:ext cx="1452961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 smtClean="0"/>
              <a:t>想一想</a:t>
            </a:r>
            <a:r>
              <a:rPr dirty="0" err="1"/>
              <a:t>：信息化：Information</a:t>
            </a:r>
            <a:r>
              <a:rPr dirty="0"/>
              <a:t> - </a:t>
            </a:r>
            <a:r>
              <a:rPr dirty="0" err="1"/>
              <a:t>Informatization</a:t>
            </a:r>
            <a:endParaRPr dirty="0"/>
          </a:p>
        </p:txBody>
      </p:sp>
      <p:sp>
        <p:nvSpPr>
          <p:cNvPr id="622" name="🤔我们需要掌握的信息化的定义？"/>
          <p:cNvSpPr txBox="1"/>
          <p:nvPr/>
        </p:nvSpPr>
        <p:spPr>
          <a:xfrm>
            <a:off x="4266296" y="7352055"/>
            <a:ext cx="1748198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 algn="just"/>
            <a:r>
              <a:rPr dirty="0" err="1" smtClean="0"/>
              <a:t>我们需要掌握的信息化的定义</a:t>
            </a:r>
            <a:r>
              <a:rPr dirty="0"/>
              <a:t>？</a:t>
            </a:r>
          </a:p>
        </p:txBody>
      </p:sp>
      <p:sp>
        <p:nvSpPr>
          <p:cNvPr id="623" name="🤔想一想：对于信息化的理解？"/>
          <p:cNvSpPr txBox="1"/>
          <p:nvPr/>
        </p:nvSpPr>
        <p:spPr>
          <a:xfrm>
            <a:off x="4237721" y="5410196"/>
            <a:ext cx="843820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 dirty="0" err="1" smtClean="0"/>
              <a:t>想一想</a:t>
            </a:r>
            <a:r>
              <a:rPr dirty="0" err="1"/>
              <a:t>：对于信息化的理解</a:t>
            </a:r>
            <a:r>
              <a:rPr dirty="0"/>
              <a:t>？</a:t>
            </a:r>
          </a:p>
        </p:txBody>
      </p:sp>
      <p:sp>
        <p:nvSpPr>
          <p:cNvPr id="624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🤔信息化定义：指一个具体组织实体（如政府），应用信息技术提高信息资源开发和利用效率的过程和活动。（名词解释）"/>
          <p:cNvSpPr txBox="1"/>
          <p:nvPr/>
        </p:nvSpPr>
        <p:spPr>
          <a:xfrm>
            <a:off x="3432824" y="4881138"/>
            <a:ext cx="17481982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🤔</a:t>
            </a:r>
            <a:r>
              <a:rPr dirty="0" err="1"/>
              <a:t>信息化定义：指一个具体组织实体（如政府</a:t>
            </a:r>
            <a:r>
              <a:rPr dirty="0"/>
              <a:t>），</a:t>
            </a:r>
            <a:r>
              <a:rPr dirty="0" err="1"/>
              <a:t>应用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信息技术</a:t>
            </a:r>
            <a:r>
              <a:rPr dirty="0" err="1"/>
              <a:t>提高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信息资源开发</a:t>
            </a:r>
            <a:r>
              <a:rPr dirty="0" err="1"/>
              <a:t>和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利用效率</a:t>
            </a:r>
            <a:r>
              <a:rPr dirty="0" err="1"/>
              <a:t>的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过程和活动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。</a:t>
            </a:r>
            <a:r>
              <a:rPr dirty="0"/>
              <a:t>（</a:t>
            </a:r>
            <a:r>
              <a:rPr dirty="0" err="1"/>
              <a:t>名词解释</a:t>
            </a:r>
            <a:r>
              <a:rPr dirty="0"/>
              <a:t>）</a:t>
            </a:r>
          </a:p>
        </p:txBody>
      </p:sp>
      <p:sp>
        <p:nvSpPr>
          <p:cNvPr id="627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2. 信息化定义"/>
          <p:cNvSpPr/>
          <p:nvPr/>
        </p:nvSpPr>
        <p:spPr>
          <a:xfrm>
            <a:off x="2842850" y="1712833"/>
            <a:ext cx="5549755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信息化定义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9" name="政府"/>
          <p:cNvSpPr txBox="1"/>
          <p:nvPr/>
        </p:nvSpPr>
        <p:spPr>
          <a:xfrm>
            <a:off x="4225500" y="9199696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政府</a:t>
            </a:r>
          </a:p>
        </p:txBody>
      </p:sp>
      <p:sp>
        <p:nvSpPr>
          <p:cNvPr id="630" name="信息技术"/>
          <p:cNvSpPr txBox="1"/>
          <p:nvPr/>
        </p:nvSpPr>
        <p:spPr>
          <a:xfrm>
            <a:off x="7009445" y="8545004"/>
            <a:ext cx="265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信息技术</a:t>
            </a:r>
          </a:p>
        </p:txBody>
      </p:sp>
      <p:sp>
        <p:nvSpPr>
          <p:cNvPr id="631" name="线条"/>
          <p:cNvSpPr/>
          <p:nvPr/>
        </p:nvSpPr>
        <p:spPr>
          <a:xfrm>
            <a:off x="5992122" y="9783896"/>
            <a:ext cx="4688945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2" name="提高信息资源开发和利用效率"/>
          <p:cNvSpPr txBox="1"/>
          <p:nvPr/>
        </p:nvSpPr>
        <p:spPr>
          <a:xfrm>
            <a:off x="11063389" y="9199696"/>
            <a:ext cx="836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提高信息资源开发</a:t>
            </a:r>
            <a:r>
              <a:t>和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利用效率</a:t>
            </a:r>
          </a:p>
        </p:txBody>
      </p:sp>
      <p:sp>
        <p:nvSpPr>
          <p:cNvPr id="633" name="应用"/>
          <p:cNvSpPr txBox="1"/>
          <p:nvPr/>
        </p:nvSpPr>
        <p:spPr>
          <a:xfrm>
            <a:off x="7644444" y="10032187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应用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🤔信息化定义：指一个具体组织实体（如政府），应用？？？？提高信息资源？？和？？的过程和活动。（名词解释）"/>
          <p:cNvSpPr txBox="1"/>
          <p:nvPr/>
        </p:nvSpPr>
        <p:spPr>
          <a:xfrm>
            <a:off x="3432824" y="4881138"/>
            <a:ext cx="1823484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🤔</a:t>
            </a:r>
            <a:r>
              <a:rPr dirty="0" err="1"/>
              <a:t>信息化定义：指一个具体组织实体（如政府</a:t>
            </a:r>
            <a:r>
              <a:rPr dirty="0"/>
              <a:t>），</a:t>
            </a:r>
            <a:r>
              <a:rPr dirty="0" err="1"/>
              <a:t>应用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？？？？</a:t>
            </a:r>
            <a:r>
              <a:rPr dirty="0" err="1"/>
              <a:t>提高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信息资源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  <a:r>
              <a:rPr dirty="0"/>
              <a:t>和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  <a:r>
              <a:rPr dirty="0" err="1"/>
              <a:t>的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过程和活动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。</a:t>
            </a:r>
            <a:r>
              <a:rPr dirty="0"/>
              <a:t>（</a:t>
            </a:r>
            <a:r>
              <a:rPr dirty="0" err="1"/>
              <a:t>名词解释</a:t>
            </a:r>
            <a:r>
              <a:rPr dirty="0"/>
              <a:t>）</a:t>
            </a:r>
          </a:p>
        </p:txBody>
      </p:sp>
      <p:sp>
        <p:nvSpPr>
          <p:cNvPr id="636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37" name="2. 信息化定义"/>
          <p:cNvSpPr/>
          <p:nvPr/>
        </p:nvSpPr>
        <p:spPr>
          <a:xfrm>
            <a:off x="2842850" y="1712833"/>
            <a:ext cx="5549755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信息化定义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🤔信息化定义：指一个具体组织实体（如政府），应用信息技术提高信息资源开发和利用效率的过程和活动。（名词解释）"/>
          <p:cNvSpPr txBox="1"/>
          <p:nvPr/>
        </p:nvSpPr>
        <p:spPr>
          <a:xfrm>
            <a:off x="3432824" y="4881138"/>
            <a:ext cx="17481982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0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 dirty="0"/>
              <a:t>🤔</a:t>
            </a:r>
            <a:r>
              <a:rPr dirty="0" err="1"/>
              <a:t>信息化定义：指一个具体组织实体（如政府</a:t>
            </a:r>
            <a:r>
              <a:rPr dirty="0"/>
              <a:t>），</a:t>
            </a:r>
            <a:r>
              <a:rPr dirty="0" err="1"/>
              <a:t>应用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信息技术</a:t>
            </a:r>
            <a:r>
              <a:rPr dirty="0" err="1"/>
              <a:t>提高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信息资源开发</a:t>
            </a:r>
            <a:r>
              <a:rPr dirty="0" err="1"/>
              <a:t>和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利用效率</a:t>
            </a:r>
            <a:r>
              <a:rPr dirty="0" err="1"/>
              <a:t>的</a:t>
            </a:r>
            <a:r>
              <a:rPr dirty="0" err="1">
                <a:latin typeface="Hannotate SC Bold"/>
                <a:ea typeface="Hannotate SC Bold"/>
                <a:cs typeface="Hannotate SC Bold"/>
                <a:sym typeface="Hannotate SC Bold"/>
              </a:rPr>
              <a:t>过程和活动</a:t>
            </a:r>
            <a:r>
              <a:rPr dirty="0">
                <a:latin typeface="Hannotate SC Bold"/>
                <a:ea typeface="Hannotate SC Bold"/>
                <a:cs typeface="Hannotate SC Bold"/>
                <a:sym typeface="Hannotate SC Bold"/>
              </a:rPr>
              <a:t>。</a:t>
            </a:r>
            <a:r>
              <a:rPr dirty="0"/>
              <a:t>（</a:t>
            </a:r>
            <a:r>
              <a:rPr dirty="0" err="1"/>
              <a:t>名词解释</a:t>
            </a:r>
            <a:r>
              <a:rPr dirty="0"/>
              <a:t>）</a:t>
            </a:r>
          </a:p>
        </p:txBody>
      </p:sp>
      <p:sp>
        <p:nvSpPr>
          <p:cNvPr id="640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41" name="2. 信息化定义"/>
          <p:cNvSpPr/>
          <p:nvPr/>
        </p:nvSpPr>
        <p:spPr>
          <a:xfrm>
            <a:off x="2842850" y="1712833"/>
            <a:ext cx="5549755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2. </a:t>
            </a:r>
            <a:r>
              <a:rPr dirty="0" err="1">
                <a:solidFill>
                  <a:schemeClr val="bg1"/>
                </a:solidFill>
              </a:rPr>
              <a:t>信息化定义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3. 国家信息化"/>
          <p:cNvSpPr/>
          <p:nvPr/>
        </p:nvSpPr>
        <p:spPr>
          <a:xfrm>
            <a:off x="2965853" y="148544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国家信息化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44" name="国家信息化就是在国家统一规划和组织下，在农业、工业、科学技术、国防及社会生活的各个方面应用现代信息技术，深入开发广泛利用信息资源，加速国家实现现代化的进程。（不需掌握）"/>
          <p:cNvSpPr txBox="1"/>
          <p:nvPr/>
        </p:nvSpPr>
        <p:spPr>
          <a:xfrm>
            <a:off x="3351387" y="5131038"/>
            <a:ext cx="18081316" cy="425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>
              <a:lnSpc>
                <a:spcPct val="200000"/>
              </a:lnSpc>
            </a:pPr>
            <a:r>
              <a:rPr dirty="0"/>
              <a:t>国家信息化就是在国家统一规划和组织下，在农业、工业、科学技术、国防及社会生活的各个方面应用现代信息技术，深入开发广泛利用信息资源，加速国家实现现代化的进程。（</a:t>
            </a:r>
            <a:r>
              <a:rPr dirty="0" err="1"/>
              <a:t>不需掌握</a:t>
            </a:r>
            <a:r>
              <a:rPr dirty="0"/>
              <a:t>）</a:t>
            </a:r>
          </a:p>
        </p:txBody>
      </p:sp>
      <p:sp>
        <p:nvSpPr>
          <p:cNvPr id="645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3. 国家信息化"/>
          <p:cNvSpPr/>
          <p:nvPr/>
        </p:nvSpPr>
        <p:spPr>
          <a:xfrm>
            <a:off x="2965853" y="148544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国家信息化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48" name="国家信息化体系的6大要素（选择）"/>
          <p:cNvSpPr txBox="1"/>
          <p:nvPr/>
        </p:nvSpPr>
        <p:spPr>
          <a:xfrm>
            <a:off x="3166181" y="3820664"/>
            <a:ext cx="1109274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/>
              <a:t>国家信息化体系的6大要素（选择）</a:t>
            </a:r>
          </a:p>
        </p:txBody>
      </p:sp>
      <p:sp>
        <p:nvSpPr>
          <p:cNvPr id="649" name="信息资源"/>
          <p:cNvSpPr txBox="1"/>
          <p:nvPr/>
        </p:nvSpPr>
        <p:spPr>
          <a:xfrm>
            <a:off x="3104113" y="5773984"/>
            <a:ext cx="409129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资源</a:t>
            </a:r>
          </a:p>
        </p:txBody>
      </p:sp>
      <p:sp>
        <p:nvSpPr>
          <p:cNvPr id="650" name="信息网络"/>
          <p:cNvSpPr txBox="1"/>
          <p:nvPr/>
        </p:nvSpPr>
        <p:spPr>
          <a:xfrm>
            <a:off x="8972096" y="5773984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网络</a:t>
            </a:r>
          </a:p>
        </p:txBody>
      </p:sp>
      <p:sp>
        <p:nvSpPr>
          <p:cNvPr id="651" name="信息技术应用"/>
          <p:cNvSpPr txBox="1"/>
          <p:nvPr/>
        </p:nvSpPr>
        <p:spPr>
          <a:xfrm>
            <a:off x="14840080" y="5773984"/>
            <a:ext cx="409129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技术应用</a:t>
            </a:r>
          </a:p>
        </p:txBody>
      </p:sp>
      <p:sp>
        <p:nvSpPr>
          <p:cNvPr id="652" name="信息技术和产业"/>
          <p:cNvSpPr txBox="1"/>
          <p:nvPr/>
        </p:nvSpPr>
        <p:spPr>
          <a:xfrm>
            <a:off x="3564368" y="8374682"/>
            <a:ext cx="478946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信息技术和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产业</a:t>
            </a:r>
          </a:p>
        </p:txBody>
      </p:sp>
      <p:sp>
        <p:nvSpPr>
          <p:cNvPr id="653" name="信息化人才队伍"/>
          <p:cNvSpPr txBox="1"/>
          <p:nvPr/>
        </p:nvSpPr>
        <p:spPr>
          <a:xfrm>
            <a:off x="9672542" y="8374682"/>
            <a:ext cx="478946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信息化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人才队伍</a:t>
            </a:r>
          </a:p>
        </p:txBody>
      </p:sp>
      <p:sp>
        <p:nvSpPr>
          <p:cNvPr id="654" name="信息化政策法规和标准规范"/>
          <p:cNvSpPr txBox="1"/>
          <p:nvPr/>
        </p:nvSpPr>
        <p:spPr>
          <a:xfrm>
            <a:off x="16490419" y="8252817"/>
            <a:ext cx="4789468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信息化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政策法规和标准规范</a:t>
            </a:r>
          </a:p>
        </p:txBody>
      </p:sp>
      <p:sp>
        <p:nvSpPr>
          <p:cNvPr id="655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timg.jpeg" descr="tim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0704" y="2195910"/>
            <a:ext cx="754380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教材长啥样"/>
          <p:cNvSpPr/>
          <p:nvPr/>
        </p:nvSpPr>
        <p:spPr>
          <a:xfrm>
            <a:off x="1930032" y="1419248"/>
            <a:ext cx="5829301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教材长啥样</a:t>
            </a:r>
          </a:p>
        </p:txBody>
      </p:sp>
      <p:sp>
        <p:nvSpPr>
          <p:cNvPr id="208" name="Dingbat 叉号"/>
          <p:cNvSpPr/>
          <p:nvPr/>
        </p:nvSpPr>
        <p:spPr>
          <a:xfrm>
            <a:off x="3864558" y="4144003"/>
            <a:ext cx="5763139" cy="6810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121660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3. 国家信息化"/>
          <p:cNvSpPr/>
          <p:nvPr/>
        </p:nvSpPr>
        <p:spPr>
          <a:xfrm>
            <a:off x="2965853" y="148544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国家信息化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58" name="国家信息化体系的6大要素（选择）"/>
          <p:cNvSpPr txBox="1"/>
          <p:nvPr/>
        </p:nvSpPr>
        <p:spPr>
          <a:xfrm>
            <a:off x="3166181" y="3820664"/>
            <a:ext cx="1037836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/>
              <a:t>国家信息化体系的6大要素（选择）</a:t>
            </a:r>
          </a:p>
        </p:txBody>
      </p:sp>
      <p:sp>
        <p:nvSpPr>
          <p:cNvPr id="659" name="信息？？"/>
          <p:cNvSpPr txBox="1"/>
          <p:nvPr/>
        </p:nvSpPr>
        <p:spPr>
          <a:xfrm>
            <a:off x="3104113" y="5773984"/>
            <a:ext cx="409129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</a:p>
        </p:txBody>
      </p:sp>
      <p:sp>
        <p:nvSpPr>
          <p:cNvPr id="660" name="信息？？"/>
          <p:cNvSpPr txBox="1"/>
          <p:nvPr/>
        </p:nvSpPr>
        <p:spPr>
          <a:xfrm>
            <a:off x="8972096" y="5773984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</a:p>
        </p:txBody>
      </p:sp>
      <p:sp>
        <p:nvSpPr>
          <p:cNvPr id="661" name="信息技术？？"/>
          <p:cNvSpPr txBox="1"/>
          <p:nvPr/>
        </p:nvSpPr>
        <p:spPr>
          <a:xfrm>
            <a:off x="14840080" y="5773984"/>
            <a:ext cx="409129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技术？？</a:t>
            </a:r>
          </a:p>
        </p:txBody>
      </p:sp>
      <p:sp>
        <p:nvSpPr>
          <p:cNvPr id="662" name="信息技术和？？"/>
          <p:cNvSpPr txBox="1"/>
          <p:nvPr/>
        </p:nvSpPr>
        <p:spPr>
          <a:xfrm>
            <a:off x="3564368" y="8374682"/>
            <a:ext cx="478946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信息技术和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</a:p>
        </p:txBody>
      </p:sp>
      <p:sp>
        <p:nvSpPr>
          <p:cNvPr id="663" name="信息化？？？？"/>
          <p:cNvSpPr txBox="1"/>
          <p:nvPr/>
        </p:nvSpPr>
        <p:spPr>
          <a:xfrm>
            <a:off x="9672542" y="8374682"/>
            <a:ext cx="478946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信息化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？？？？</a:t>
            </a:r>
          </a:p>
        </p:txBody>
      </p:sp>
      <p:sp>
        <p:nvSpPr>
          <p:cNvPr id="664" name="信息化？？和？？"/>
          <p:cNvSpPr txBox="1"/>
          <p:nvPr/>
        </p:nvSpPr>
        <p:spPr>
          <a:xfrm>
            <a:off x="16490419" y="8652867"/>
            <a:ext cx="478946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信息化？？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和？？</a:t>
            </a:r>
          </a:p>
        </p:txBody>
      </p:sp>
      <p:sp>
        <p:nvSpPr>
          <p:cNvPr id="665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3. 国家信息化"/>
          <p:cNvSpPr/>
          <p:nvPr/>
        </p:nvSpPr>
        <p:spPr>
          <a:xfrm>
            <a:off x="2685710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国家信息化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68" name="国家信息化体系的3大思路（选择）"/>
          <p:cNvSpPr txBox="1"/>
          <p:nvPr/>
        </p:nvSpPr>
        <p:spPr>
          <a:xfrm>
            <a:off x="2685710" y="3997865"/>
            <a:ext cx="1057990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/>
              <a:t>国家信息化体系的3大思路（选择）</a:t>
            </a:r>
          </a:p>
        </p:txBody>
      </p:sp>
      <p:sp>
        <p:nvSpPr>
          <p:cNvPr id="669" name="领域信息化"/>
          <p:cNvSpPr txBox="1"/>
          <p:nvPr/>
        </p:nvSpPr>
        <p:spPr>
          <a:xfrm>
            <a:off x="2575228" y="5751788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领域</a:t>
            </a:r>
            <a:r>
              <a:t>信息化</a:t>
            </a:r>
          </a:p>
        </p:txBody>
      </p:sp>
      <p:sp>
        <p:nvSpPr>
          <p:cNvPr id="670" name="区域信息化"/>
          <p:cNvSpPr txBox="1"/>
          <p:nvPr/>
        </p:nvSpPr>
        <p:spPr>
          <a:xfrm>
            <a:off x="2575228" y="7675491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区域</a:t>
            </a:r>
            <a:r>
              <a:t>信息化</a:t>
            </a:r>
          </a:p>
        </p:txBody>
      </p:sp>
      <p:sp>
        <p:nvSpPr>
          <p:cNvPr id="671" name="企业信息化"/>
          <p:cNvSpPr txBox="1"/>
          <p:nvPr/>
        </p:nvSpPr>
        <p:spPr>
          <a:xfrm>
            <a:off x="2575228" y="9599195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企业</a:t>
            </a:r>
            <a:r>
              <a:t>信息化</a:t>
            </a:r>
          </a:p>
        </p:txBody>
      </p:sp>
      <p:sp>
        <p:nvSpPr>
          <p:cNvPr id="672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3. 国家信息化"/>
          <p:cNvSpPr/>
          <p:nvPr/>
        </p:nvSpPr>
        <p:spPr>
          <a:xfrm>
            <a:off x="2685710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国家信息化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75" name="国家信息化体系的3大思路（选择）"/>
          <p:cNvSpPr txBox="1"/>
          <p:nvPr/>
        </p:nvSpPr>
        <p:spPr>
          <a:xfrm>
            <a:off x="2375203" y="3997865"/>
            <a:ext cx="1140858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/>
              <a:t>国家信息化体系的3大思路（选择）</a:t>
            </a:r>
          </a:p>
        </p:txBody>
      </p:sp>
      <p:sp>
        <p:nvSpPr>
          <p:cNvPr id="676" name="？？信息化"/>
          <p:cNvSpPr txBox="1"/>
          <p:nvPr/>
        </p:nvSpPr>
        <p:spPr>
          <a:xfrm>
            <a:off x="2575228" y="5751788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  <a:r>
              <a:t>信息化</a:t>
            </a:r>
          </a:p>
        </p:txBody>
      </p:sp>
      <p:sp>
        <p:nvSpPr>
          <p:cNvPr id="677" name="？？信息化"/>
          <p:cNvSpPr txBox="1"/>
          <p:nvPr/>
        </p:nvSpPr>
        <p:spPr>
          <a:xfrm>
            <a:off x="2575228" y="7675491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  <a:r>
              <a:t>信息化</a:t>
            </a:r>
          </a:p>
        </p:txBody>
      </p:sp>
      <p:sp>
        <p:nvSpPr>
          <p:cNvPr id="678" name="？？信息化"/>
          <p:cNvSpPr txBox="1"/>
          <p:nvPr/>
        </p:nvSpPr>
        <p:spPr>
          <a:xfrm>
            <a:off x="2575228" y="9599195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  <a:r>
              <a:t>信息化</a:t>
            </a:r>
          </a:p>
        </p:txBody>
      </p:sp>
      <p:sp>
        <p:nvSpPr>
          <p:cNvPr id="679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3. 国家信息化"/>
          <p:cNvSpPr/>
          <p:nvPr/>
        </p:nvSpPr>
        <p:spPr>
          <a:xfrm>
            <a:off x="2685710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3. </a:t>
            </a:r>
            <a:r>
              <a:rPr dirty="0" err="1">
                <a:solidFill>
                  <a:schemeClr val="bg1"/>
                </a:solidFill>
              </a:rPr>
              <a:t>国家信息化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2" name="国家信息化体系的3大思路（选择）"/>
          <p:cNvSpPr txBox="1"/>
          <p:nvPr/>
        </p:nvSpPr>
        <p:spPr>
          <a:xfrm>
            <a:off x="2289478" y="3997865"/>
            <a:ext cx="1152288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/>
              <a:t>国家信息化体系的3大思路（选择）</a:t>
            </a:r>
          </a:p>
        </p:txBody>
      </p:sp>
      <p:sp>
        <p:nvSpPr>
          <p:cNvPr id="683" name="领域信息化"/>
          <p:cNvSpPr txBox="1"/>
          <p:nvPr/>
        </p:nvSpPr>
        <p:spPr>
          <a:xfrm>
            <a:off x="2575228" y="5751788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领域</a:t>
            </a:r>
            <a:r>
              <a:t>信息化</a:t>
            </a:r>
          </a:p>
        </p:txBody>
      </p:sp>
      <p:sp>
        <p:nvSpPr>
          <p:cNvPr id="684" name="区域信息化"/>
          <p:cNvSpPr txBox="1"/>
          <p:nvPr/>
        </p:nvSpPr>
        <p:spPr>
          <a:xfrm>
            <a:off x="2575228" y="7675491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区域</a:t>
            </a:r>
            <a:r>
              <a:t>信息化</a:t>
            </a:r>
          </a:p>
        </p:txBody>
      </p:sp>
      <p:sp>
        <p:nvSpPr>
          <p:cNvPr id="685" name="企业信息化"/>
          <p:cNvSpPr txBox="1"/>
          <p:nvPr/>
        </p:nvSpPr>
        <p:spPr>
          <a:xfrm>
            <a:off x="2575228" y="9599195"/>
            <a:ext cx="409129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企业</a:t>
            </a:r>
            <a:r>
              <a:t>信息化</a:t>
            </a:r>
          </a:p>
        </p:txBody>
      </p:sp>
      <p:sp>
        <p:nvSpPr>
          <p:cNvPr id="686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4. 信息产业"/>
          <p:cNvSpPr/>
          <p:nvPr/>
        </p:nvSpPr>
        <p:spPr>
          <a:xfrm>
            <a:off x="2629678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4. </a:t>
            </a:r>
            <a:r>
              <a:rPr dirty="0" err="1">
                <a:solidFill>
                  <a:schemeClr val="bg1"/>
                </a:solidFill>
              </a:rPr>
              <a:t>信息产业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9" name="3大信息产业（选择）"/>
          <p:cNvSpPr txBox="1"/>
          <p:nvPr/>
        </p:nvSpPr>
        <p:spPr>
          <a:xfrm>
            <a:off x="8545129" y="1855890"/>
            <a:ext cx="682286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3大信息产业（选择）</a:t>
            </a:r>
          </a:p>
        </p:txBody>
      </p:sp>
      <p:sp>
        <p:nvSpPr>
          <p:cNvPr id="690" name="信息技术制造（微电子、计算机等信息制造企业）"/>
          <p:cNvSpPr txBox="1"/>
          <p:nvPr/>
        </p:nvSpPr>
        <p:spPr>
          <a:xfrm>
            <a:off x="6920177" y="4595614"/>
            <a:ext cx="12678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信息技术制造</a:t>
            </a:r>
            <a:r>
              <a:t>（微电子、计算机等信息制造企业）</a:t>
            </a:r>
          </a:p>
        </p:txBody>
      </p:sp>
      <p:sp>
        <p:nvSpPr>
          <p:cNvPr id="691" name="信息内容产生（门户网站、电子媒体出版业）"/>
          <p:cNvSpPr txBox="1"/>
          <p:nvPr/>
        </p:nvSpPr>
        <p:spPr>
          <a:xfrm>
            <a:off x="6348010" y="7452019"/>
            <a:ext cx="12678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信息内容产生</a:t>
            </a:r>
            <a:r>
              <a:t>（门户网站、电子媒体出版业）</a:t>
            </a:r>
          </a:p>
        </p:txBody>
      </p:sp>
      <p:sp>
        <p:nvSpPr>
          <p:cNvPr id="692" name="信息服务业（信息技术支持，信息中介，信息咨询等）"/>
          <p:cNvSpPr txBox="1"/>
          <p:nvPr/>
        </p:nvSpPr>
        <p:spPr>
          <a:xfrm>
            <a:off x="6532788" y="10846004"/>
            <a:ext cx="1467687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信息服务业</a:t>
            </a:r>
            <a:r>
              <a:rPr>
                <a:latin typeface="Hannotate SC Regular"/>
                <a:ea typeface="Hannotate SC Regular"/>
                <a:cs typeface="Hannotate SC Regular"/>
                <a:sym typeface="Hannotate SC Regular"/>
              </a:rPr>
              <a:t>（信息技术支持，信息中介，信息咨询等）</a:t>
            </a:r>
          </a:p>
        </p:txBody>
      </p:sp>
      <p:sp>
        <p:nvSpPr>
          <p:cNvPr id="693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94" name="d2033624731b3384df70f1a19fb06a6e.jpg" descr="d2033624731b3384df70f1a19fb06a6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3577" y="3664568"/>
            <a:ext cx="2763792" cy="2763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ffa0723cb3316e537dd521961c58914e.png" descr="ffa0723cb3316e537dd521961c58914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5024" y="7009297"/>
            <a:ext cx="2340898" cy="234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44af9f2f27edd949acf02b434be340c9.jpg" descr="44af9f2f27edd949acf02b434be340c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41771" y="10173153"/>
            <a:ext cx="2247404" cy="2247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" grpId="1" animBg="1" advAuto="0"/>
      <p:bldP spid="690" grpId="3" animBg="1" advAuto="0"/>
      <p:bldP spid="691" grpId="5" animBg="1" advAuto="0"/>
      <p:bldP spid="692" grpId="7" animBg="1" advAuto="0"/>
      <p:bldP spid="694" grpId="2" animBg="1" advAuto="0"/>
      <p:bldP spid="695" grpId="4" animBg="1" advAuto="0"/>
      <p:bldP spid="696" grpId="6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4. 信息产业"/>
          <p:cNvSpPr/>
          <p:nvPr/>
        </p:nvSpPr>
        <p:spPr>
          <a:xfrm>
            <a:off x="2629678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4. </a:t>
            </a:r>
            <a:r>
              <a:rPr dirty="0" err="1">
                <a:solidFill>
                  <a:schemeClr val="bg1"/>
                </a:solidFill>
              </a:rPr>
              <a:t>信息产业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99" name="3大信息产业（选择）"/>
          <p:cNvSpPr txBox="1"/>
          <p:nvPr/>
        </p:nvSpPr>
        <p:spPr>
          <a:xfrm>
            <a:off x="8545129" y="1855890"/>
            <a:ext cx="682286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3大信息产业（选择）</a:t>
            </a:r>
          </a:p>
        </p:txBody>
      </p:sp>
      <p:sp>
        <p:nvSpPr>
          <p:cNvPr id="700" name="信息技术制造"/>
          <p:cNvSpPr txBox="1"/>
          <p:nvPr/>
        </p:nvSpPr>
        <p:spPr>
          <a:xfrm>
            <a:off x="7075445" y="10846004"/>
            <a:ext cx="12678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信息技术制造</a:t>
            </a:r>
          </a:p>
        </p:txBody>
      </p:sp>
      <p:sp>
        <p:nvSpPr>
          <p:cNvPr id="701" name="信息内容产生"/>
          <p:cNvSpPr txBox="1"/>
          <p:nvPr/>
        </p:nvSpPr>
        <p:spPr>
          <a:xfrm>
            <a:off x="7075445" y="4836843"/>
            <a:ext cx="126780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信息内容产生</a:t>
            </a:r>
          </a:p>
        </p:txBody>
      </p:sp>
      <p:sp>
        <p:nvSpPr>
          <p:cNvPr id="702" name="信息服务业"/>
          <p:cNvSpPr txBox="1"/>
          <p:nvPr/>
        </p:nvSpPr>
        <p:spPr>
          <a:xfrm>
            <a:off x="5884399" y="7728895"/>
            <a:ext cx="1467687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0"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信息服务业</a:t>
            </a:r>
          </a:p>
        </p:txBody>
      </p:sp>
      <p:sp>
        <p:nvSpPr>
          <p:cNvPr id="703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04" name="d2033624731b3384df70f1a19fb06a6e.jpg" descr="d2033624731b3384df70f1a19fb06a6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3577" y="3664568"/>
            <a:ext cx="2763792" cy="2763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ffa0723cb3316e537dd521961c58914e.png" descr="ffa0723cb3316e537dd521961c58914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5024" y="7009297"/>
            <a:ext cx="2340898" cy="234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44af9f2f27edd949acf02b434be340c9.jpg" descr="44af9f2f27edd949acf02b434be340c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41771" y="10173153"/>
            <a:ext cx="2247404" cy="2247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线条" descr="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871978">
            <a:off x="4494153" y="7790606"/>
            <a:ext cx="7703635" cy="563575"/>
          </a:xfrm>
          <a:prstGeom prst="rect">
            <a:avLst/>
          </a:prstGeom>
        </p:spPr>
      </p:pic>
      <p:pic>
        <p:nvPicPr>
          <p:cNvPr id="709" name="线条" descr="线条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9880612">
            <a:off x="5367444" y="6572588"/>
            <a:ext cx="5625033" cy="563574"/>
          </a:xfrm>
          <a:prstGeom prst="rect">
            <a:avLst/>
          </a:prstGeom>
        </p:spPr>
      </p:pic>
      <p:pic>
        <p:nvPicPr>
          <p:cNvPr id="711" name="线条" descr="线条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9880612">
            <a:off x="5538646" y="9680519"/>
            <a:ext cx="5625033" cy="56357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" grpId="1" animBg="1" advAuto="0"/>
      <p:bldP spid="709" grpId="2" animBg="1" advAuto="0"/>
      <p:bldP spid="711" grpId="3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5. 信息社会"/>
          <p:cNvSpPr/>
          <p:nvPr/>
        </p:nvSpPr>
        <p:spPr>
          <a:xfrm>
            <a:off x="2965853" y="148544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5. </a:t>
            </a:r>
            <a:r>
              <a:rPr dirty="0" err="1">
                <a:solidFill>
                  <a:schemeClr val="bg1"/>
                </a:solidFill>
              </a:rPr>
              <a:t>信息社会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15" name="信息化使我们正面对着一个数字化、网络化的信息社会，它有着与农业社会和工业社会明显不同的特点。（不需掌握）"/>
          <p:cNvSpPr txBox="1"/>
          <p:nvPr/>
        </p:nvSpPr>
        <p:spPr>
          <a:xfrm>
            <a:off x="3351387" y="5297112"/>
            <a:ext cx="18081316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信息化使我们正面对着一个数字化、网络化的信息社会，它有着与农业社会和工业社会明显不同的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特点</a:t>
            </a:r>
            <a:r>
              <a:t>。（不需掌握）</a:t>
            </a:r>
          </a:p>
        </p:txBody>
      </p:sp>
      <p:sp>
        <p:nvSpPr>
          <p:cNvPr id="716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5.信息社会"/>
          <p:cNvSpPr/>
          <p:nvPr/>
        </p:nvSpPr>
        <p:spPr>
          <a:xfrm>
            <a:off x="1837420" y="905187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5.信息社会</a:t>
            </a:r>
          </a:p>
        </p:txBody>
      </p:sp>
      <p:sp>
        <p:nvSpPr>
          <p:cNvPr id="719" name="非物质性"/>
          <p:cNvSpPr/>
          <p:nvPr/>
        </p:nvSpPr>
        <p:spPr>
          <a:xfrm>
            <a:off x="1723123" y="6223000"/>
            <a:ext cx="4205699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非物质性</a:t>
            </a:r>
          </a:p>
        </p:txBody>
      </p:sp>
      <p:pic>
        <p:nvPicPr>
          <p:cNvPr id="720" name="shutterstock_608089037-e1512539126654.jpg" descr="shutterstock_608089037-e151253912665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4923" y="3154240"/>
            <a:ext cx="8430815" cy="4466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64-bit-banner-840x420.jpg" descr="64-bit-banner-840x42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53129" y="6923509"/>
            <a:ext cx="9245034" cy="4622517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比特币(bitcoin)"/>
          <p:cNvSpPr txBox="1"/>
          <p:nvPr/>
        </p:nvSpPr>
        <p:spPr>
          <a:xfrm>
            <a:off x="15587073" y="4504182"/>
            <a:ext cx="553360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比特币(bitcoin)</a:t>
            </a:r>
          </a:p>
        </p:txBody>
      </p:sp>
      <p:sp>
        <p:nvSpPr>
          <p:cNvPr id="723" name="虚拟性，非物质性"/>
          <p:cNvSpPr txBox="1"/>
          <p:nvPr/>
        </p:nvSpPr>
        <p:spPr>
          <a:xfrm>
            <a:off x="6786751" y="9599105"/>
            <a:ext cx="553360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虚拟性，非物质性</a:t>
            </a:r>
          </a:p>
        </p:txBody>
      </p:sp>
      <p:sp>
        <p:nvSpPr>
          <p:cNvPr id="724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" grpId="5" animBg="1" advAuto="0"/>
      <p:bldP spid="720" grpId="1" animBg="1" advAuto="0"/>
      <p:bldP spid="721" grpId="3" animBg="1" advAuto="0"/>
      <p:bldP spid="722" grpId="2" animBg="1" advAuto="0"/>
      <p:bldP spid="723" grpId="4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5.信息社会"/>
          <p:cNvSpPr/>
          <p:nvPr/>
        </p:nvSpPr>
        <p:spPr>
          <a:xfrm>
            <a:off x="1837420" y="905187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5.信息社会</a:t>
            </a:r>
          </a:p>
        </p:txBody>
      </p:sp>
      <p:sp>
        <p:nvSpPr>
          <p:cNvPr id="727" name="超时空性"/>
          <p:cNvSpPr/>
          <p:nvPr/>
        </p:nvSpPr>
        <p:spPr>
          <a:xfrm>
            <a:off x="1686751" y="6223000"/>
            <a:ext cx="4205699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超时空性</a:t>
            </a:r>
          </a:p>
        </p:txBody>
      </p:sp>
      <p:sp>
        <p:nvSpPr>
          <p:cNvPr id="728" name="全球化"/>
          <p:cNvSpPr txBox="1"/>
          <p:nvPr/>
        </p:nvSpPr>
        <p:spPr>
          <a:xfrm>
            <a:off x="6604892" y="9715482"/>
            <a:ext cx="553360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全球化</a:t>
            </a:r>
          </a:p>
        </p:txBody>
      </p:sp>
      <p:sp>
        <p:nvSpPr>
          <p:cNvPr id="729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30" name="globalization.png" descr="globaliz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9546" y="2499239"/>
            <a:ext cx="9664908" cy="5480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timthumb.php.png" descr="timthumb.ph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80882" y="7065466"/>
            <a:ext cx="9251201" cy="4912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4" animBg="1" advAuto="0"/>
      <p:bldP spid="728" grpId="3" animBg="1" advAuto="0"/>
      <p:bldP spid="730" grpId="1" animBg="1" advAuto="0"/>
      <p:bldP spid="731" grpId="2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5.信息社会"/>
          <p:cNvSpPr/>
          <p:nvPr/>
        </p:nvSpPr>
        <p:spPr>
          <a:xfrm>
            <a:off x="1837420" y="905187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5.信息社会</a:t>
            </a:r>
          </a:p>
        </p:txBody>
      </p:sp>
      <p:sp>
        <p:nvSpPr>
          <p:cNvPr id="734" name="可拓展性"/>
          <p:cNvSpPr/>
          <p:nvPr/>
        </p:nvSpPr>
        <p:spPr>
          <a:xfrm>
            <a:off x="1723123" y="6223000"/>
            <a:ext cx="4205699" cy="1270000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可拓展性</a:t>
            </a:r>
          </a:p>
        </p:txBody>
      </p:sp>
      <p:sp>
        <p:nvSpPr>
          <p:cNvPr id="735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36" name="online-teaching-certificate.jpg" descr="online-teaching-certificat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9808" y="3095043"/>
            <a:ext cx="12632960" cy="3898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broadcasting-schools.jpg" descr="broadcasting-school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31865" y="7025470"/>
            <a:ext cx="7886958" cy="4436414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可共享"/>
          <p:cNvSpPr txBox="1"/>
          <p:nvPr/>
        </p:nvSpPr>
        <p:spPr>
          <a:xfrm>
            <a:off x="6604892" y="9715482"/>
            <a:ext cx="553360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可共享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4" animBg="1" advAuto="0"/>
      <p:bldP spid="736" grpId="1" animBg="1" advAuto="0"/>
      <p:bldP spid="737" grpId="2" animBg="1" advAuto="0"/>
      <p:bldP spid="738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本课程学习（复习）方法…"/>
          <p:cNvSpPr txBox="1"/>
          <p:nvPr/>
        </p:nvSpPr>
        <p:spPr>
          <a:xfrm>
            <a:off x="3019574" y="3328694"/>
            <a:ext cx="17753801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本课程学习（复习）方法</a:t>
            </a:r>
          </a:p>
          <a:p>
            <a: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/>
          </a:p>
          <a:p>
            <a: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原则：围绕通关宝典，以讲义为主要复习资料，做题辅助</a:t>
            </a:r>
          </a:p>
          <a:p>
            <a: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记忆方法：1. 应用（做题，思考）；2. 刻意练习</a:t>
            </a:r>
          </a:p>
        </p:txBody>
      </p:sp>
    </p:spTree>
    <p:extLst>
      <p:ext uri="{BB962C8B-B14F-4D97-AF65-F5344CB8AC3E}">
        <p14:creationId xmlns:p14="http://schemas.microsoft.com/office/powerpoint/2010/main" val="1229139278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信息社会特点"/>
          <p:cNvSpPr/>
          <p:nvPr/>
        </p:nvSpPr>
        <p:spPr>
          <a:xfrm>
            <a:off x="9778002" y="3192574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信息社会特点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41" name="???性"/>
          <p:cNvSpPr/>
          <p:nvPr/>
        </p:nvSpPr>
        <p:spPr>
          <a:xfrm>
            <a:off x="3327040" y="6908797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???性</a:t>
            </a:r>
          </a:p>
        </p:txBody>
      </p:sp>
      <p:sp>
        <p:nvSpPr>
          <p:cNvPr id="742" name="???性"/>
          <p:cNvSpPr/>
          <p:nvPr/>
        </p:nvSpPr>
        <p:spPr>
          <a:xfrm>
            <a:off x="10095500" y="6908797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???性</a:t>
            </a:r>
          </a:p>
        </p:txBody>
      </p:sp>
      <p:sp>
        <p:nvSpPr>
          <p:cNvPr id="743" name="???性"/>
          <p:cNvSpPr/>
          <p:nvPr/>
        </p:nvSpPr>
        <p:spPr>
          <a:xfrm>
            <a:off x="16863961" y="6953053"/>
            <a:ext cx="420569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???性</a:t>
            </a:r>
          </a:p>
        </p:txBody>
      </p:sp>
      <p:sp>
        <p:nvSpPr>
          <p:cNvPr id="744" name="第…"/>
          <p:cNvSpPr/>
          <p:nvPr/>
        </p:nvSpPr>
        <p:spPr>
          <a:xfrm>
            <a:off x="678952" y="2457450"/>
            <a:ext cx="1133191" cy="88011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信息化</a:t>
            </a:r>
          </a:p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41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信息社会特点"/>
          <p:cNvSpPr/>
          <p:nvPr/>
        </p:nvSpPr>
        <p:spPr>
          <a:xfrm>
            <a:off x="9728129" y="3083836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信息社会特点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47" name="非物质性"/>
          <p:cNvSpPr/>
          <p:nvPr/>
        </p:nvSpPr>
        <p:spPr>
          <a:xfrm>
            <a:off x="3327040" y="6908797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非物质性</a:t>
            </a:r>
          </a:p>
        </p:txBody>
      </p:sp>
      <p:sp>
        <p:nvSpPr>
          <p:cNvPr id="748" name="超时空性"/>
          <p:cNvSpPr/>
          <p:nvPr/>
        </p:nvSpPr>
        <p:spPr>
          <a:xfrm>
            <a:off x="10063751" y="6937654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超时空性</a:t>
            </a:r>
          </a:p>
        </p:txBody>
      </p:sp>
      <p:sp>
        <p:nvSpPr>
          <p:cNvPr id="749" name="可拓展性"/>
          <p:cNvSpPr/>
          <p:nvPr/>
        </p:nvSpPr>
        <p:spPr>
          <a:xfrm>
            <a:off x="16863961" y="6953053"/>
            <a:ext cx="420569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可拓展性</a:t>
            </a:r>
          </a:p>
        </p:txBody>
      </p:sp>
      <p:pic>
        <p:nvPicPr>
          <p:cNvPr id="750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4813317" y="9144106"/>
            <a:ext cx="1233145" cy="352235"/>
          </a:xfrm>
          <a:prstGeom prst="rect">
            <a:avLst/>
          </a:prstGeom>
        </p:spPr>
      </p:pic>
      <p:sp>
        <p:nvSpPr>
          <p:cNvPr id="752" name="虚拟性"/>
          <p:cNvSpPr txBox="1"/>
          <p:nvPr/>
        </p:nvSpPr>
        <p:spPr>
          <a:xfrm>
            <a:off x="4515489" y="10419929"/>
            <a:ext cx="18288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虚拟性</a:t>
            </a:r>
          </a:p>
        </p:txBody>
      </p:sp>
      <p:pic>
        <p:nvPicPr>
          <p:cNvPr id="753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1575428" y="9198362"/>
            <a:ext cx="1233145" cy="352235"/>
          </a:xfrm>
          <a:prstGeom prst="rect">
            <a:avLst/>
          </a:prstGeom>
        </p:spPr>
      </p:pic>
      <p:sp>
        <p:nvSpPr>
          <p:cNvPr id="755" name="全球化"/>
          <p:cNvSpPr txBox="1"/>
          <p:nvPr/>
        </p:nvSpPr>
        <p:spPr>
          <a:xfrm>
            <a:off x="11277599" y="10474186"/>
            <a:ext cx="18288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全球化</a:t>
            </a:r>
          </a:p>
        </p:txBody>
      </p:sp>
      <p:pic>
        <p:nvPicPr>
          <p:cNvPr id="756" name="线条" descr="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8337538" y="9070760"/>
            <a:ext cx="1233146" cy="352235"/>
          </a:xfrm>
          <a:prstGeom prst="rect">
            <a:avLst/>
          </a:prstGeom>
        </p:spPr>
      </p:pic>
      <p:sp>
        <p:nvSpPr>
          <p:cNvPr id="758" name="可共享"/>
          <p:cNvSpPr txBox="1"/>
          <p:nvPr/>
        </p:nvSpPr>
        <p:spPr>
          <a:xfrm>
            <a:off x="18039711" y="10346583"/>
            <a:ext cx="18288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可共享</a:t>
            </a:r>
          </a:p>
        </p:txBody>
      </p:sp>
      <p:sp>
        <p:nvSpPr>
          <p:cNvPr id="759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信息社会特点"/>
          <p:cNvSpPr/>
          <p:nvPr/>
        </p:nvSpPr>
        <p:spPr>
          <a:xfrm>
            <a:off x="1951441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信息社会特点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2" name="非物质性"/>
          <p:cNvSpPr/>
          <p:nvPr/>
        </p:nvSpPr>
        <p:spPr>
          <a:xfrm>
            <a:off x="3105249" y="6332115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非物质性</a:t>
            </a:r>
          </a:p>
        </p:txBody>
      </p:sp>
      <p:sp>
        <p:nvSpPr>
          <p:cNvPr id="763" name="构成信息世界基本单元的比特(bit)是虚拟的、非物质的，有形物质的重要性在减小，无形信息和知识的重要性在增加。如信息咨询、软件开发、创意产业等成为经济的支柱。"/>
          <p:cNvSpPr txBox="1"/>
          <p:nvPr/>
        </p:nvSpPr>
        <p:spPr>
          <a:xfrm>
            <a:off x="8937870" y="5502131"/>
            <a:ext cx="11840928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构成信息世界基本单元的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比特(bit)是虚拟的、非物质的</a:t>
            </a:r>
            <a:r>
              <a:t>，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有形</a:t>
            </a:r>
            <a:r>
              <a:t>物质的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重要性</a:t>
            </a:r>
            <a:r>
              <a:t>在减小，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无形</a:t>
            </a:r>
            <a:r>
              <a:t>信息和知识的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重要性</a:t>
            </a:r>
            <a:r>
              <a:t>在增加。如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信息咨询、软件开发、创意产业</a:t>
            </a:r>
            <a:r>
              <a:t>等成为经济的支柱。</a:t>
            </a:r>
          </a:p>
        </p:txBody>
      </p:sp>
      <p:sp>
        <p:nvSpPr>
          <p:cNvPr id="764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信息社会特点"/>
          <p:cNvSpPr/>
          <p:nvPr/>
        </p:nvSpPr>
        <p:spPr>
          <a:xfrm>
            <a:off x="1951441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信息社会特点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7" name="非物质性"/>
          <p:cNvSpPr/>
          <p:nvPr/>
        </p:nvSpPr>
        <p:spPr>
          <a:xfrm>
            <a:off x="3105249" y="6332115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非物质性</a:t>
            </a:r>
          </a:p>
        </p:txBody>
      </p:sp>
      <p:sp>
        <p:nvSpPr>
          <p:cNvPr id="768" name="构成信息世界基本单元的？？(bit)是？？的、？？？的，？？物质的？？？在减小，？？信息和知识的？？？在增加。如信息咨询、软件开发、创意产业等成为经济的支柱。"/>
          <p:cNvSpPr txBox="1"/>
          <p:nvPr/>
        </p:nvSpPr>
        <p:spPr>
          <a:xfrm>
            <a:off x="8937870" y="5502131"/>
            <a:ext cx="11840928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构成信息世界基本单元的？？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(bit)是？？的、？？？的</a:t>
            </a:r>
            <a:r>
              <a:t>，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  <a:r>
              <a:t>物质的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？？？</a:t>
            </a:r>
            <a:r>
              <a:t>在减小，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</a:t>
            </a:r>
            <a:r>
              <a:t>信息和知识的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？？？</a:t>
            </a:r>
            <a:r>
              <a:t>在增加。如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信息咨询、软件开发、创意产业</a:t>
            </a:r>
            <a:r>
              <a:t>等成为经济的支柱。</a:t>
            </a:r>
          </a:p>
        </p:txBody>
      </p:sp>
      <p:sp>
        <p:nvSpPr>
          <p:cNvPr id="769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信息社会特点"/>
          <p:cNvSpPr/>
          <p:nvPr/>
        </p:nvSpPr>
        <p:spPr>
          <a:xfrm>
            <a:off x="1951441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信息社会特点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72" name="非物质性"/>
          <p:cNvSpPr/>
          <p:nvPr/>
        </p:nvSpPr>
        <p:spPr>
          <a:xfrm>
            <a:off x="3105249" y="6332115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非物质性</a:t>
            </a:r>
          </a:p>
        </p:txBody>
      </p:sp>
      <p:sp>
        <p:nvSpPr>
          <p:cNvPr id="773" name="构成信息世界基本单元的比特(bit)是虚拟的、非物质的，有形物质的重要性在减小，无形信息和知识的重要性在增加。如信息咨询、软件开发、创意产业等成为经济的支柱。"/>
          <p:cNvSpPr txBox="1"/>
          <p:nvPr/>
        </p:nvSpPr>
        <p:spPr>
          <a:xfrm>
            <a:off x="8937870" y="5502131"/>
            <a:ext cx="11840928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构成信息世界基本单元的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比特(bit)是虚拟的、非物质的</a:t>
            </a:r>
            <a:r>
              <a:t>，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有形</a:t>
            </a:r>
            <a:r>
              <a:t>物质的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重要性</a:t>
            </a:r>
            <a:r>
              <a:t>在减小，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无形</a:t>
            </a:r>
            <a:r>
              <a:t>信息和知识的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重要性</a:t>
            </a:r>
            <a:r>
              <a:t>在增加。如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信息咨询、软件开发、创意产业</a:t>
            </a:r>
            <a:r>
              <a:t>等成为经济的支柱。</a:t>
            </a:r>
          </a:p>
        </p:txBody>
      </p:sp>
      <p:sp>
        <p:nvSpPr>
          <p:cNvPr id="774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信息社会"/>
          <p:cNvSpPr/>
          <p:nvPr/>
        </p:nvSpPr>
        <p:spPr>
          <a:xfrm>
            <a:off x="2424274" y="1731890"/>
            <a:ext cx="4891369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77" name="超时空性"/>
          <p:cNvSpPr/>
          <p:nvPr/>
        </p:nvSpPr>
        <p:spPr>
          <a:xfrm>
            <a:off x="3337699" y="6979253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超时空性</a:t>
            </a:r>
          </a:p>
        </p:txBody>
      </p:sp>
      <p:sp>
        <p:nvSpPr>
          <p:cNvPr id="778" name="信息网络的存在消除了时空距离，如经济全球化、远程教育、远程医疗、电子商务、电子政务等。"/>
          <p:cNvSpPr txBox="1"/>
          <p:nvPr/>
        </p:nvSpPr>
        <p:spPr>
          <a:xfrm>
            <a:off x="8331127" y="6763353"/>
            <a:ext cx="1365445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信息网络的存在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消除了时空距离</a:t>
            </a:r>
            <a:r>
              <a:t>，如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经济全球化、远程教育、远程医疗、电子商务、电子政务</a:t>
            </a:r>
            <a:r>
              <a:t>等。</a:t>
            </a:r>
          </a:p>
        </p:txBody>
      </p:sp>
      <p:sp>
        <p:nvSpPr>
          <p:cNvPr id="779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信息社会"/>
          <p:cNvSpPr/>
          <p:nvPr/>
        </p:nvSpPr>
        <p:spPr>
          <a:xfrm>
            <a:off x="2424274" y="1731890"/>
            <a:ext cx="4891369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82" name="超时空性"/>
          <p:cNvSpPr/>
          <p:nvPr/>
        </p:nvSpPr>
        <p:spPr>
          <a:xfrm>
            <a:off x="3337699" y="6979253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超时空性</a:t>
            </a:r>
          </a:p>
        </p:txBody>
      </p:sp>
      <p:sp>
        <p:nvSpPr>
          <p:cNvPr id="783" name="信息网络的存在消除了？？？？，如经济全球化、远程教育、远程医疗、电子商务、电子政务等。"/>
          <p:cNvSpPr txBox="1"/>
          <p:nvPr/>
        </p:nvSpPr>
        <p:spPr>
          <a:xfrm>
            <a:off x="8331127" y="6763353"/>
            <a:ext cx="1365445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信息网络的存在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消除了？？？？</a:t>
            </a:r>
            <a:r>
              <a:t>，如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经济全球化、远程教育、远程医疗、电子商务、电子政务</a:t>
            </a:r>
            <a:r>
              <a:t>等。</a:t>
            </a:r>
          </a:p>
        </p:txBody>
      </p:sp>
      <p:sp>
        <p:nvSpPr>
          <p:cNvPr id="784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信息社会"/>
          <p:cNvSpPr/>
          <p:nvPr/>
        </p:nvSpPr>
        <p:spPr>
          <a:xfrm>
            <a:off x="2424274" y="1731890"/>
            <a:ext cx="4891369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87" name="超时空性"/>
          <p:cNvSpPr/>
          <p:nvPr/>
        </p:nvSpPr>
        <p:spPr>
          <a:xfrm>
            <a:off x="3337699" y="6979253"/>
            <a:ext cx="420569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超时空性</a:t>
            </a:r>
          </a:p>
        </p:txBody>
      </p:sp>
      <p:sp>
        <p:nvSpPr>
          <p:cNvPr id="788" name="信息网络的存在消除了时空距离，如经济全球化、远程教育、远程医疗、电子商务、电子政务等。"/>
          <p:cNvSpPr txBox="1"/>
          <p:nvPr/>
        </p:nvSpPr>
        <p:spPr>
          <a:xfrm>
            <a:off x="8331127" y="6763353"/>
            <a:ext cx="1365445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信息网络的存在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消除了时空距离</a:t>
            </a:r>
            <a:r>
              <a:t>，如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经济全球化、远程教育、远程医疗、电子商务、电子政务</a:t>
            </a:r>
            <a:r>
              <a:t>等。</a:t>
            </a:r>
          </a:p>
        </p:txBody>
      </p:sp>
      <p:sp>
        <p:nvSpPr>
          <p:cNvPr id="789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信息社会"/>
          <p:cNvSpPr/>
          <p:nvPr/>
        </p:nvSpPr>
        <p:spPr>
          <a:xfrm>
            <a:off x="1733210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92" name="可拓展性"/>
          <p:cNvSpPr/>
          <p:nvPr/>
        </p:nvSpPr>
        <p:spPr>
          <a:xfrm>
            <a:off x="2941783" y="7202971"/>
            <a:ext cx="420569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可拓展性</a:t>
            </a:r>
          </a:p>
        </p:txBody>
      </p:sp>
      <p:sp>
        <p:nvSpPr>
          <p:cNvPr id="793" name="由于比特可以共享、易于传播，信息社会具备可扩展性。如Ipad等数字阅读终端的普及，使人类的阅读行为由纸质出版物扩展到数字出版物。"/>
          <p:cNvSpPr txBox="1"/>
          <p:nvPr/>
        </p:nvSpPr>
        <p:spPr>
          <a:xfrm>
            <a:off x="7721582" y="6637821"/>
            <a:ext cx="14659917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由于比特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可以共享、易于传播</a:t>
            </a:r>
            <a:r>
              <a:t>，信息社会具备可扩展性。如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Ipad等数字阅读终端的普及</a:t>
            </a:r>
            <a:r>
              <a:t>，使人类的阅读行为由纸质出版物扩展到数字出版物。</a:t>
            </a:r>
          </a:p>
        </p:txBody>
      </p:sp>
      <p:sp>
        <p:nvSpPr>
          <p:cNvPr id="794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信息社会"/>
          <p:cNvSpPr/>
          <p:nvPr/>
        </p:nvSpPr>
        <p:spPr>
          <a:xfrm>
            <a:off x="1733210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97" name="可拓展性"/>
          <p:cNvSpPr/>
          <p:nvPr/>
        </p:nvSpPr>
        <p:spPr>
          <a:xfrm>
            <a:off x="2941783" y="7202971"/>
            <a:ext cx="420569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可拓展性</a:t>
            </a:r>
          </a:p>
        </p:txBody>
      </p:sp>
      <p:sp>
        <p:nvSpPr>
          <p:cNvPr id="798" name="由于比特可以？？、易于？？，信息社会具备可扩展性。如ipad等数字阅读终端的普及，使人类的阅读行为由纸质出版物扩展到数字出版物。"/>
          <p:cNvSpPr txBox="1"/>
          <p:nvPr/>
        </p:nvSpPr>
        <p:spPr>
          <a:xfrm>
            <a:off x="7721582" y="6637821"/>
            <a:ext cx="14659917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由于比特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可以？？、易于？？</a:t>
            </a:r>
            <a:r>
              <a:t>，信息社会具备可扩展性。如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ipad等数字阅读终端的普及</a:t>
            </a:r>
            <a:r>
              <a:t>，使人类的阅读行为由纸质出版物扩展到数字出版物。</a:t>
            </a:r>
          </a:p>
        </p:txBody>
      </p:sp>
      <p:sp>
        <p:nvSpPr>
          <p:cNvPr id="799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同学需要做什么？"/>
          <p:cNvSpPr txBox="1"/>
          <p:nvPr/>
        </p:nvSpPr>
        <p:spPr>
          <a:xfrm>
            <a:off x="3248710" y="3114443"/>
            <a:ext cx="612034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同学需要做什么？</a:t>
            </a:r>
          </a:p>
        </p:txBody>
      </p:sp>
      <p:sp>
        <p:nvSpPr>
          <p:cNvPr id="181" name="保证直播出勤/重播出勤…"/>
          <p:cNvSpPr txBox="1"/>
          <p:nvPr/>
        </p:nvSpPr>
        <p:spPr>
          <a:xfrm>
            <a:off x="3971193" y="4991048"/>
            <a:ext cx="7946602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926041" indent="-926041" algn="l" defTabSz="457200">
              <a:buSzPct val="100000"/>
              <a:buAutoNum type="arabicPeriod"/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保证直播出勤/重播出勤</a:t>
            </a:r>
          </a:p>
          <a:p>
            <a:pPr marL="926041" indent="-926041" algn="l" defTabSz="457200">
              <a:buSzPct val="100000"/>
              <a:buAutoNum type="arabicPeriod"/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完成随堂考作业</a:t>
            </a:r>
          </a:p>
          <a:p>
            <a:pPr marL="926041" indent="-926041" algn="l" defTabSz="457200">
              <a:buSzPct val="100000"/>
              <a:buAutoNum type="arabicPeriod"/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群内刷题/问问题</a:t>
            </a:r>
          </a:p>
          <a:p>
            <a:pPr marL="926041" indent="-926041" algn="l" defTabSz="457200">
              <a:buSzPct val="100000"/>
              <a:buAutoNum type="arabicPeriod"/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做模考</a:t>
            </a:r>
          </a:p>
          <a:p>
            <a:pPr marL="926041" indent="-926041" algn="l" defTabSz="457200">
              <a:buSzPct val="100000"/>
              <a:buAutoNum type="arabicPeriod"/>
              <a:defRPr sz="5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考前串讲/考前资料</a:t>
            </a:r>
          </a:p>
        </p:txBody>
      </p:sp>
      <p:sp>
        <p:nvSpPr>
          <p:cNvPr id="182" name="尽量不花额外时间！"/>
          <p:cNvSpPr txBox="1"/>
          <p:nvPr/>
        </p:nvSpPr>
        <p:spPr>
          <a:xfrm>
            <a:off x="3394941" y="10423652"/>
            <a:ext cx="675534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1F2D3D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尽量不花额外时间！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信息社会"/>
          <p:cNvSpPr/>
          <p:nvPr/>
        </p:nvSpPr>
        <p:spPr>
          <a:xfrm>
            <a:off x="1733210" y="1586403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02" name="可拓展性"/>
          <p:cNvSpPr/>
          <p:nvPr/>
        </p:nvSpPr>
        <p:spPr>
          <a:xfrm>
            <a:off x="2941783" y="7202971"/>
            <a:ext cx="420569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可拓展性</a:t>
            </a:r>
          </a:p>
        </p:txBody>
      </p:sp>
      <p:sp>
        <p:nvSpPr>
          <p:cNvPr id="803" name="由于比特可以共享、易于传播，信息社会具备可扩展性。如ipad等数字阅读终端的普及，使人类的阅读行为由纸质出版物扩展到数字出版物。"/>
          <p:cNvSpPr txBox="1"/>
          <p:nvPr/>
        </p:nvSpPr>
        <p:spPr>
          <a:xfrm>
            <a:off x="7721582" y="6637821"/>
            <a:ext cx="14659917" cy="250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由于比特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可以共享、易于传播</a:t>
            </a:r>
            <a:r>
              <a:t>，信息社会具备可扩展性。如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ipad等数字阅读终端的普及</a:t>
            </a:r>
            <a:r>
              <a:t>，使人类的阅读行为由纸质出版物扩展到数字出版物。</a:t>
            </a:r>
          </a:p>
        </p:txBody>
      </p:sp>
      <p:sp>
        <p:nvSpPr>
          <p:cNvPr id="804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信息社会"/>
          <p:cNvSpPr/>
          <p:nvPr/>
        </p:nvSpPr>
        <p:spPr>
          <a:xfrm>
            <a:off x="1733210" y="1005297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信息社会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07" name="非物质性"/>
          <p:cNvSpPr/>
          <p:nvPr/>
        </p:nvSpPr>
        <p:spPr>
          <a:xfrm>
            <a:off x="3069790" y="4443512"/>
            <a:ext cx="420569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非物质性</a:t>
            </a:r>
          </a:p>
        </p:txBody>
      </p:sp>
      <p:sp>
        <p:nvSpPr>
          <p:cNvPr id="808" name="超时空性"/>
          <p:cNvSpPr/>
          <p:nvPr/>
        </p:nvSpPr>
        <p:spPr>
          <a:xfrm>
            <a:off x="3069790" y="7622154"/>
            <a:ext cx="420569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超时空性</a:t>
            </a:r>
          </a:p>
        </p:txBody>
      </p:sp>
      <p:sp>
        <p:nvSpPr>
          <p:cNvPr id="809" name="可拓展性"/>
          <p:cNvSpPr/>
          <p:nvPr/>
        </p:nvSpPr>
        <p:spPr>
          <a:xfrm>
            <a:off x="3069790" y="10473638"/>
            <a:ext cx="4205698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rgbClr val="FFFFFF"/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t>可拓展性</a:t>
            </a:r>
          </a:p>
        </p:txBody>
      </p:sp>
      <p:sp>
        <p:nvSpPr>
          <p:cNvPr id="810" name="构成信息世界基本单元的比特（Bit）是虚拟的、非物质的，有形物质的重要性在减小，无形信息和知识的重要性在增加。如信息咨询、软件开发、创意产业等成为经济的支柱。"/>
          <p:cNvSpPr txBox="1"/>
          <p:nvPr/>
        </p:nvSpPr>
        <p:spPr>
          <a:xfrm>
            <a:off x="7595063" y="4132362"/>
            <a:ext cx="14317526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构成信息世界基本单元的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比特（Bit）是虚拟的、非物质的</a:t>
            </a:r>
            <a:r>
              <a:t>，有形物质的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重要性</a:t>
            </a:r>
            <a:r>
              <a:t>在减小，无形信息和知识的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重要性</a:t>
            </a:r>
            <a:r>
              <a:t>在增加。如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信息咨询、软件开发、创意产业</a:t>
            </a:r>
            <a:r>
              <a:t>等成为经济的支柱。</a:t>
            </a:r>
          </a:p>
        </p:txBody>
      </p:sp>
      <p:sp>
        <p:nvSpPr>
          <p:cNvPr id="811" name="信息网络的存在消除了时空距离，如经济全球化、远程教育、远程医疗、电子商务、电子政务等。"/>
          <p:cNvSpPr txBox="1"/>
          <p:nvPr/>
        </p:nvSpPr>
        <p:spPr>
          <a:xfrm>
            <a:off x="7743735" y="7539232"/>
            <a:ext cx="14509756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信息网络的存在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消除了时空距离</a:t>
            </a:r>
            <a:r>
              <a:t>，如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经济全球化、远程教育、远程医疗、电子商务、电子政务</a:t>
            </a:r>
            <a:r>
              <a:t>等。</a:t>
            </a:r>
          </a:p>
        </p:txBody>
      </p:sp>
      <p:sp>
        <p:nvSpPr>
          <p:cNvPr id="812" name="由于比特可以共享、易于传播，信息社会具备可扩展性。如Ipad等数字阅读终端的普及，使人类的阅读行为由纸质出版物扩展到数字出版物。"/>
          <p:cNvSpPr txBox="1"/>
          <p:nvPr/>
        </p:nvSpPr>
        <p:spPr>
          <a:xfrm>
            <a:off x="7849589" y="10486339"/>
            <a:ext cx="14298048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由于比特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可以共享、易于传播</a:t>
            </a:r>
            <a:r>
              <a:t>，信息社会具备可扩展性。如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Ipad等数字阅读终端的普及</a:t>
            </a:r>
            <a:r>
              <a:t>，使人类的阅读行为由纸质出版物扩展到数字出版物。</a:t>
            </a:r>
          </a:p>
        </p:txBody>
      </p:sp>
      <p:sp>
        <p:nvSpPr>
          <p:cNvPr id="813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638" y="904430"/>
            <a:ext cx="41433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1367086" y="11036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dirty="0" smtClean="0">
                <a:solidFill>
                  <a:schemeClr val="bg1">
                    <a:lumMod val="65000"/>
                  </a:schemeClr>
                </a:solidFill>
              </a:rPr>
              <a:t>1.1.2 </a:t>
            </a:r>
            <a:r>
              <a:rPr lang="zh-CN" altLang="en-US" sz="2400" b="0" dirty="0" smtClean="0">
                <a:solidFill>
                  <a:schemeClr val="bg1">
                    <a:lumMod val="65000"/>
                  </a:schemeClr>
                </a:solidFill>
              </a:rPr>
              <a:t>二</a:t>
            </a:r>
            <a:r>
              <a:rPr lang="zh-CN" altLang="en-US" sz="2400" b="0" dirty="0">
                <a:solidFill>
                  <a:schemeClr val="bg1">
                    <a:lumMod val="65000"/>
                  </a:schemeClr>
                </a:solidFill>
              </a:rPr>
              <a:t>、信息化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屏幕快照 2018-02-25 下午9.06.42.png" descr="屏幕快照 2018-02-25 下午9.06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5428" y="2393661"/>
            <a:ext cx="17118534" cy="9664840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第…"/>
          <p:cNvSpPr/>
          <p:nvPr/>
        </p:nvSpPr>
        <p:spPr>
          <a:xfrm>
            <a:off x="443755" y="2743199"/>
            <a:ext cx="967103" cy="8229601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第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二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节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信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息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化</a:t>
            </a:r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  <a:p>
            <a:pPr>
              <a:defRPr sz="38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17" name="总结"/>
          <p:cNvSpPr/>
          <p:nvPr/>
        </p:nvSpPr>
        <p:spPr>
          <a:xfrm>
            <a:off x="1733210" y="1005297"/>
            <a:ext cx="4891370" cy="1529574"/>
          </a:xfrm>
          <a:prstGeom prst="roundRect">
            <a:avLst>
              <a:gd name="adj" fmla="val 14658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500" b="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r>
              <a:rPr dirty="0" err="1">
                <a:solidFill>
                  <a:schemeClr val="bg1"/>
                </a:solidFill>
              </a:rPr>
              <a:t>总结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" name="三维堆叠柱形图"/>
          <p:cNvGraphicFramePr/>
          <p:nvPr/>
        </p:nvGraphicFramePr>
        <p:xfrm>
          <a:off x="1819438" y="5015812"/>
          <a:ext cx="21822161" cy="6215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1、作为现代社会的支柱产业，信息产业的主体有：信息技术制造、信息内容生产和（） 1204…"/>
          <p:cNvSpPr txBox="1"/>
          <p:nvPr/>
        </p:nvSpPr>
        <p:spPr>
          <a:xfrm>
            <a:off x="2063702" y="4089045"/>
            <a:ext cx="20256596" cy="534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1、作为现代社会的支柱产业，信息产业的主体有：信息技术制造、信息内容生产和（） 1204</a:t>
            </a:r>
          </a:p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</a:t>
            </a:r>
          </a:p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     A.信息咨询	           B.信息服务</a:t>
            </a:r>
          </a:p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/>
          </a:p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     C.信息检索	           D.数据库信息管理</a:t>
            </a:r>
          </a:p>
        </p:txBody>
      </p:sp>
      <p:sp>
        <p:nvSpPr>
          <p:cNvPr id="822" name="🐂真金不怕火炼"/>
          <p:cNvSpPr txBox="1"/>
          <p:nvPr/>
        </p:nvSpPr>
        <p:spPr>
          <a:xfrm>
            <a:off x="2873290" y="2051065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1、作为现代社会的支柱产业，信息产业的主体有：信息技术制造、信息内容生产和（B） 1204…"/>
          <p:cNvSpPr txBox="1"/>
          <p:nvPr/>
        </p:nvSpPr>
        <p:spPr>
          <a:xfrm>
            <a:off x="2063702" y="4089045"/>
            <a:ext cx="20256596" cy="534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1、作为现代社会的支柱产业，信息产业的主体有：信息技术制造、信息内容生产和（B） 1204</a:t>
            </a:r>
          </a:p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</a:t>
            </a:r>
          </a:p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     A.信息咨询	           </a:t>
            </a:r>
            <a:r>
              <a:rPr>
                <a:solidFill>
                  <a:schemeClr val="accent5">
                    <a:lumOff val="-29866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rPr>
              <a:t>B.信息服务</a:t>
            </a:r>
          </a:p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>
              <a:solidFill>
                <a:schemeClr val="accent5">
                  <a:lumOff val="-29866"/>
                </a:schemeClr>
              </a:solidFill>
              <a:latin typeface="Hannotate SC Bold"/>
              <a:ea typeface="Hannotate SC Bold"/>
              <a:cs typeface="Hannotate SC Bold"/>
              <a:sym typeface="Hannotate SC Bold"/>
            </a:endParaRPr>
          </a:p>
          <a:p>
            <a:pPr algn="l">
              <a:defRPr sz="42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     C.信息检索	           D.数据库信息管理</a:t>
            </a:r>
          </a:p>
        </p:txBody>
      </p:sp>
      <p:sp>
        <p:nvSpPr>
          <p:cNvPr id="825" name="🐂真金不怕火炼"/>
          <p:cNvSpPr txBox="1"/>
          <p:nvPr/>
        </p:nvSpPr>
        <p:spPr>
          <a:xfrm>
            <a:off x="2873290" y="2051065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2、“信息化”被社会广泛使用，一般可以理解为（）   1504…"/>
          <p:cNvSpPr txBox="1"/>
          <p:nvPr/>
        </p:nvSpPr>
        <p:spPr>
          <a:xfrm>
            <a:off x="3474134" y="4130432"/>
            <a:ext cx="16258591" cy="64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2、“信息化”被社会广泛使用，一般可以理解为（）   1504  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/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A:指信息技术在国民经济和社会生活中逐步应用的过程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B:继农业化、工业化之后人类生存发展的一个历史阶段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C:政府促进经济发展和社会进步的重要战略   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D:社会组织应用信息技术提高信息资源开发和利用效率的活动 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E:指信息高速公路的建设</a:t>
            </a:r>
          </a:p>
        </p:txBody>
      </p:sp>
      <p:sp>
        <p:nvSpPr>
          <p:cNvPr id="828" name="🐂真金不怕火炼"/>
          <p:cNvSpPr txBox="1"/>
          <p:nvPr/>
        </p:nvSpPr>
        <p:spPr>
          <a:xfrm>
            <a:off x="2873290" y="2051065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2、“信息化”被社会广泛使用，一般可以理解为（）   1504…"/>
          <p:cNvSpPr txBox="1"/>
          <p:nvPr/>
        </p:nvSpPr>
        <p:spPr>
          <a:xfrm>
            <a:off x="3001301" y="4130432"/>
            <a:ext cx="16281503" cy="64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2、“信息化”被社会广泛使用，一般可以理解为（）   1504  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endParaRPr/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 A:指信息技术在国民经济和社会生活中逐步应用的过程</a:t>
            </a:r>
          </a:p>
          <a:p>
            <a:pPr algn="l">
              <a:defRPr sz="4400"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    B:继农业化、工业化之后人类生存发展的一个历史阶段</a:t>
            </a:r>
          </a:p>
          <a:p>
            <a:pPr algn="l">
              <a:defRPr sz="4400" b="0">
                <a:latin typeface="Hannotate SC Bold"/>
                <a:ea typeface="Hannotate SC Bold"/>
                <a:cs typeface="Hannotate SC Bold"/>
                <a:sym typeface="Hannotate SC Bold"/>
              </a:defRPr>
            </a:pPr>
            <a:r>
              <a:t>    C:政府促进经济发展和社会进步的重要战略   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    D:社会组织应用信息技术提高信息资源开发和利用效率的活动</a:t>
            </a:r>
            <a:r>
              <a:t> 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E:指信息高速公路的建设</a:t>
            </a:r>
          </a:p>
        </p:txBody>
      </p:sp>
      <p:sp>
        <p:nvSpPr>
          <p:cNvPr id="831" name="🐂真金不怕火炼"/>
          <p:cNvSpPr txBox="1"/>
          <p:nvPr/>
        </p:nvSpPr>
        <p:spPr>
          <a:xfrm>
            <a:off x="2873290" y="2051065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3、试举例阐释信息社会的特点。  1104"/>
          <p:cNvSpPr txBox="1"/>
          <p:nvPr/>
        </p:nvSpPr>
        <p:spPr>
          <a:xfrm>
            <a:off x="3969539" y="3410277"/>
            <a:ext cx="101917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3、试举例阐释信息社会的特点。  1104</a:t>
            </a:r>
          </a:p>
        </p:txBody>
      </p:sp>
      <p:sp>
        <p:nvSpPr>
          <p:cNvPr id="834" name="🐂真金不怕火炼"/>
          <p:cNvSpPr txBox="1"/>
          <p:nvPr/>
        </p:nvSpPr>
        <p:spPr>
          <a:xfrm>
            <a:off x="2873290" y="2051065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3、试举例阐释信息社会的特点。  1104"/>
          <p:cNvSpPr txBox="1"/>
          <p:nvPr/>
        </p:nvSpPr>
        <p:spPr>
          <a:xfrm>
            <a:off x="3969539" y="3189511"/>
            <a:ext cx="101917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3、试举例阐释信息社会的特点。  1104</a:t>
            </a:r>
          </a:p>
        </p:txBody>
      </p:sp>
      <p:sp>
        <p:nvSpPr>
          <p:cNvPr id="837" name="（1）非物质性：构成信息世界基本单元的比特（Bit）是虚拟的、非物质的，有形物质的重要性在减小，无形信息和知识的重要性在增加。如信息咨询、软件开发、创意产业等成为经济的支柱。…"/>
          <p:cNvSpPr txBox="1"/>
          <p:nvPr/>
        </p:nvSpPr>
        <p:spPr>
          <a:xfrm>
            <a:off x="3525292" y="5318480"/>
            <a:ext cx="19099064" cy="718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（1）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非物质性</a:t>
            </a:r>
            <a:r>
              <a:t>：构成信息世界基本单元的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比特（Bit）是虚拟的</a:t>
            </a:r>
            <a:r>
              <a:t>、非物质的，有形物质的重要性在减小，无形信息和知识的重要性在增加。如信息咨询、软件开发、创意产业等成为经济的支柱。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（2）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超时空性</a:t>
            </a:r>
            <a:r>
              <a:t>：信息网络的存在消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除了时空距离</a:t>
            </a:r>
            <a:r>
              <a:t>，如经济全球化、远程教育、远程医疗、电子商务、电子政务等。</a:t>
            </a:r>
          </a:p>
          <a:p>
            <a:pPr algn="l">
              <a:defRPr sz="4400" b="0"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     （3）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可扩展性</a:t>
            </a:r>
            <a:r>
              <a:t>：由于比特</a:t>
            </a:r>
            <a:r>
              <a:rPr>
                <a:latin typeface="Hannotate SC Bold"/>
                <a:ea typeface="Hannotate SC Bold"/>
                <a:cs typeface="Hannotate SC Bold"/>
                <a:sym typeface="Hannotate SC Bold"/>
              </a:rPr>
              <a:t>可以共享、易于传播</a:t>
            </a:r>
            <a:r>
              <a:t>，信息社会具备可扩展性。如Ipad等数字阅读终端的普及，使人类的阅读行为由纸质出版物扩展到数字出版物。</a:t>
            </a:r>
          </a:p>
        </p:txBody>
      </p:sp>
      <p:sp>
        <p:nvSpPr>
          <p:cNvPr id="838" name="🐂真金不怕火炼"/>
          <p:cNvSpPr txBox="1"/>
          <p:nvPr/>
        </p:nvSpPr>
        <p:spPr>
          <a:xfrm>
            <a:off x="2873290" y="1614604"/>
            <a:ext cx="3670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000" b="0">
                <a:solidFill>
                  <a:srgbClr val="1F2D3D"/>
                </a:solidFill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t>🐂真金不怕火炼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2114</Words>
  <Application>Microsoft Office PowerPoint</Application>
  <PresentationFormat>自定义</PresentationFormat>
  <Paragraphs>942</Paragraphs>
  <Slides>100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1" baseType="lpstr"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孙小涵</cp:lastModifiedBy>
  <cp:revision>35</cp:revision>
  <dcterms:modified xsi:type="dcterms:W3CDTF">2019-10-17T10:13:24Z</dcterms:modified>
</cp:coreProperties>
</file>